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61" r:id="rId4"/>
    <p:sldId id="266" r:id="rId5"/>
    <p:sldId id="262" r:id="rId6"/>
    <p:sldId id="258" r:id="rId7"/>
    <p:sldId id="264" r:id="rId8"/>
    <p:sldId id="271" r:id="rId9"/>
    <p:sldId id="267" r:id="rId10"/>
    <p:sldId id="269" r:id="rId11"/>
    <p:sldId id="263" r:id="rId12"/>
    <p:sldId id="265" r:id="rId13"/>
    <p:sldId id="268" r:id="rId1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arsayılan Bölüm" id="{1F9B82BF-F99F-4535-A7CD-7F18947C5CEE}">
          <p14:sldIdLst>
            <p14:sldId id="256"/>
            <p14:sldId id="270"/>
            <p14:sldId id="261"/>
            <p14:sldId id="266"/>
            <p14:sldId id="262"/>
            <p14:sldId id="258"/>
            <p14:sldId id="264"/>
            <p14:sldId id="271"/>
            <p14:sldId id="267"/>
            <p14:sldId id="269"/>
            <p14:sldId id="263"/>
            <p14:sldId id="265"/>
            <p14:sldId id="268"/>
          </p14:sldIdLst>
        </p14:section>
        <p14:section name="Başlıksız Bölüm" id="{9DED7584-EF71-47A5-B6FB-906B8E50D9BD}">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34" autoAdjust="0"/>
    <p:restoredTop sz="94660"/>
  </p:normalViewPr>
  <p:slideViewPr>
    <p:cSldViewPr snapToGrid="0">
      <p:cViewPr varScale="1">
        <p:scale>
          <a:sx n="50" d="100"/>
          <a:sy n="50" d="100"/>
        </p:scale>
        <p:origin x="84" y="11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BA4FD889-1D03-49F2-AFA4-B8C830B2BD02}" type="datetimeFigureOut">
              <a:rPr lang="tr-TR" smtClean="0"/>
              <a:t>5.6.2018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19595665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BA4FD889-1D03-49F2-AFA4-B8C830B2BD02}" type="datetimeFigureOut">
              <a:rPr lang="tr-TR" smtClean="0"/>
              <a:t>5.6.2018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3691129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BA4FD889-1D03-49F2-AFA4-B8C830B2BD02}" type="datetimeFigureOut">
              <a:rPr lang="tr-TR" smtClean="0"/>
              <a:t>5.6.2018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930662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BA4FD889-1D03-49F2-AFA4-B8C830B2BD02}" type="datetimeFigureOut">
              <a:rPr lang="tr-TR" smtClean="0"/>
              <a:t>5.6.2018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3733646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BA4FD889-1D03-49F2-AFA4-B8C830B2BD02}" type="datetimeFigureOut">
              <a:rPr lang="tr-TR" smtClean="0"/>
              <a:t>5.6.2018</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3501614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BA4FD889-1D03-49F2-AFA4-B8C830B2BD02}" type="datetimeFigureOut">
              <a:rPr lang="tr-TR" smtClean="0"/>
              <a:t>5.6.2018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1698430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BA4FD889-1D03-49F2-AFA4-B8C830B2BD02}" type="datetimeFigureOut">
              <a:rPr lang="tr-TR" smtClean="0"/>
              <a:t>5.6.2018</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420972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BA4FD889-1D03-49F2-AFA4-B8C830B2BD02}" type="datetimeFigureOut">
              <a:rPr lang="tr-TR" smtClean="0"/>
              <a:t>5.6.2018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2315382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BA4FD889-1D03-49F2-AFA4-B8C830B2BD02}" type="datetimeFigureOut">
              <a:rPr lang="tr-TR" smtClean="0"/>
              <a:t>5.6.2018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81197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BA4FD889-1D03-49F2-AFA4-B8C830B2BD02}" type="datetimeFigureOut">
              <a:rPr lang="tr-TR" smtClean="0"/>
              <a:t>5.6.2018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18521406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BA4FD889-1D03-49F2-AFA4-B8C830B2BD02}" type="datetimeFigureOut">
              <a:rPr lang="tr-TR" smtClean="0"/>
              <a:t>5.6.2018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9B8597B-F82B-4CC9-85A5-2403DF3901FC}" type="slidenum">
              <a:rPr lang="tr-TR" smtClean="0"/>
              <a:t>‹#›</a:t>
            </a:fld>
            <a:endParaRPr lang="tr-TR"/>
          </a:p>
        </p:txBody>
      </p:sp>
    </p:spTree>
    <p:extLst>
      <p:ext uri="{BB962C8B-B14F-4D97-AF65-F5344CB8AC3E}">
        <p14:creationId xmlns:p14="http://schemas.microsoft.com/office/powerpoint/2010/main" val="1134797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4FD889-1D03-49F2-AFA4-B8C830B2BD02}" type="datetimeFigureOut">
              <a:rPr lang="tr-TR" smtClean="0"/>
              <a:t>5.6.2018</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B8597B-F82B-4CC9-85A5-2403DF3901FC}" type="slidenum">
              <a:rPr lang="tr-TR" smtClean="0"/>
              <a:t>‹#›</a:t>
            </a:fld>
            <a:endParaRPr lang="tr-TR"/>
          </a:p>
        </p:txBody>
      </p:sp>
    </p:spTree>
    <p:extLst>
      <p:ext uri="{BB962C8B-B14F-4D97-AF65-F5344CB8AC3E}">
        <p14:creationId xmlns:p14="http://schemas.microsoft.com/office/powerpoint/2010/main" val="24187855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2209799" y="112712"/>
            <a:ext cx="7778931" cy="5487988"/>
          </a:xfrm>
        </p:spPr>
        <p:txBody>
          <a:bodyPr>
            <a:normAutofit fontScale="90000"/>
          </a:bodyPr>
          <a:lstStyle/>
          <a:p>
            <a:r>
              <a:rPr lang="tr-TR" sz="3600" b="1" dirty="0" smtClean="0">
                <a:latin typeface="Times New Roman" panose="02020603050405020304" pitchFamily="18" charset="0"/>
                <a:cs typeface="Times New Roman" panose="02020603050405020304" pitchFamily="18" charset="0"/>
              </a:rPr>
              <a:t>T.C.</a:t>
            </a:r>
            <a:br>
              <a:rPr lang="tr-TR" sz="3600" b="1" dirty="0" smtClean="0">
                <a:latin typeface="Times New Roman" panose="02020603050405020304" pitchFamily="18" charset="0"/>
                <a:cs typeface="Times New Roman" panose="02020603050405020304" pitchFamily="18" charset="0"/>
              </a:rPr>
            </a:br>
            <a:r>
              <a:rPr lang="tr-TR" sz="3600" b="1" dirty="0" smtClean="0">
                <a:latin typeface="Times New Roman" panose="02020603050405020304" pitchFamily="18" charset="0"/>
                <a:cs typeface="Times New Roman" panose="02020603050405020304" pitchFamily="18" charset="0"/>
              </a:rPr>
              <a:t>SİİRT ÜNİVERSİTESİ</a:t>
            </a:r>
            <a:br>
              <a:rPr lang="tr-TR" sz="3600" b="1" dirty="0" smtClean="0">
                <a:latin typeface="Times New Roman" panose="02020603050405020304" pitchFamily="18" charset="0"/>
                <a:cs typeface="Times New Roman" panose="02020603050405020304" pitchFamily="18" charset="0"/>
              </a:rPr>
            </a:br>
            <a:r>
              <a:rPr lang="tr-TR" sz="3600" b="1" dirty="0" smtClean="0">
                <a:latin typeface="Times New Roman" panose="02020603050405020304" pitchFamily="18" charset="0"/>
                <a:cs typeface="Times New Roman" panose="02020603050405020304" pitchFamily="18" charset="0"/>
              </a:rPr>
              <a:t>REKTÖRLÜĞÜ</a:t>
            </a:r>
            <a:br>
              <a:rPr lang="tr-TR" sz="3600" b="1" dirty="0" smtClean="0">
                <a:latin typeface="Times New Roman" panose="02020603050405020304" pitchFamily="18" charset="0"/>
                <a:cs typeface="Times New Roman" panose="02020603050405020304" pitchFamily="18" charset="0"/>
              </a:rPr>
            </a:br>
            <a:r>
              <a:rPr lang="tr-TR" sz="3600" b="1" dirty="0">
                <a:latin typeface="Times New Roman" panose="02020603050405020304" pitchFamily="18" charset="0"/>
                <a:cs typeface="Times New Roman" panose="02020603050405020304" pitchFamily="18" charset="0"/>
              </a:rPr>
              <a:t/>
            </a:r>
            <a:br>
              <a:rPr lang="tr-TR" sz="3600" b="1" dirty="0">
                <a:latin typeface="Times New Roman" panose="02020603050405020304" pitchFamily="18" charset="0"/>
                <a:cs typeface="Times New Roman" panose="02020603050405020304" pitchFamily="18" charset="0"/>
              </a:rPr>
            </a:br>
            <a:r>
              <a:rPr lang="tr-TR" sz="3600" b="1" dirty="0" smtClean="0">
                <a:latin typeface="Times New Roman" panose="02020603050405020304" pitchFamily="18" charset="0"/>
                <a:cs typeface="Times New Roman" panose="02020603050405020304" pitchFamily="18" charset="0"/>
              </a:rPr>
              <a:t/>
            </a:r>
            <a:br>
              <a:rPr lang="tr-TR" sz="3600" b="1" dirty="0" smtClean="0">
                <a:latin typeface="Times New Roman" panose="02020603050405020304" pitchFamily="18" charset="0"/>
                <a:cs typeface="Times New Roman" panose="02020603050405020304" pitchFamily="18" charset="0"/>
              </a:rPr>
            </a:br>
            <a:r>
              <a:rPr lang="tr-TR" sz="3600" b="1" dirty="0" smtClean="0">
                <a:latin typeface="Times New Roman" panose="02020603050405020304" pitchFamily="18" charset="0"/>
                <a:cs typeface="Times New Roman" panose="02020603050405020304" pitchFamily="18" charset="0"/>
              </a:rPr>
              <a:t>YAŞAYAN DİLLER ENSTİTÜSÜ MÜDÜRLÜĞÜ</a:t>
            </a:r>
            <a:br>
              <a:rPr lang="tr-TR" sz="3600" b="1" dirty="0" smtClean="0">
                <a:latin typeface="Times New Roman" panose="02020603050405020304" pitchFamily="18" charset="0"/>
                <a:cs typeface="Times New Roman" panose="02020603050405020304" pitchFamily="18" charset="0"/>
              </a:rPr>
            </a:br>
            <a:r>
              <a:rPr lang="tr-TR" sz="3600" b="1" dirty="0">
                <a:latin typeface="Times New Roman" panose="02020603050405020304" pitchFamily="18" charset="0"/>
                <a:cs typeface="Times New Roman" panose="02020603050405020304" pitchFamily="18" charset="0"/>
              </a:rPr>
              <a:t/>
            </a:r>
            <a:br>
              <a:rPr lang="tr-TR" sz="3600" b="1" dirty="0">
                <a:latin typeface="Times New Roman" panose="02020603050405020304" pitchFamily="18" charset="0"/>
                <a:cs typeface="Times New Roman" panose="02020603050405020304" pitchFamily="18" charset="0"/>
              </a:rPr>
            </a:br>
            <a:r>
              <a:rPr lang="tr-TR" sz="3600" b="1" smtClean="0">
                <a:latin typeface="Times New Roman" panose="02020603050405020304" pitchFamily="18" charset="0"/>
                <a:cs typeface="Times New Roman" panose="02020603050405020304" pitchFamily="18" charset="0"/>
              </a:rPr>
              <a:t/>
            </a:r>
            <a:br>
              <a:rPr lang="tr-TR" sz="3600" b="1" smtClean="0">
                <a:latin typeface="Times New Roman" panose="02020603050405020304" pitchFamily="18" charset="0"/>
                <a:cs typeface="Times New Roman" panose="02020603050405020304" pitchFamily="18" charset="0"/>
              </a:rPr>
            </a:br>
            <a:r>
              <a:rPr lang="tr-TR" sz="3600" b="1" smtClean="0">
                <a:latin typeface="Times New Roman" panose="02020603050405020304" pitchFamily="18" charset="0"/>
                <a:cs typeface="Times New Roman" panose="02020603050405020304" pitchFamily="18" charset="0"/>
              </a:rPr>
              <a:t>2016 </a:t>
            </a:r>
            <a:r>
              <a:rPr lang="tr-TR" sz="3600" b="1" dirty="0" smtClean="0">
                <a:latin typeface="Times New Roman" panose="02020603050405020304" pitchFamily="18" charset="0"/>
                <a:cs typeface="Times New Roman" panose="02020603050405020304" pitchFamily="18" charset="0"/>
              </a:rPr>
              <a:t>YILI İDARİ </a:t>
            </a:r>
            <a:br>
              <a:rPr lang="tr-TR" sz="3600" b="1" dirty="0" smtClean="0">
                <a:latin typeface="Times New Roman" panose="02020603050405020304" pitchFamily="18" charset="0"/>
                <a:cs typeface="Times New Roman" panose="02020603050405020304" pitchFamily="18" charset="0"/>
              </a:rPr>
            </a:br>
            <a:r>
              <a:rPr lang="tr-TR" sz="3600" b="1" dirty="0" smtClean="0">
                <a:latin typeface="Times New Roman" panose="02020603050405020304" pitchFamily="18" charset="0"/>
                <a:cs typeface="Times New Roman" panose="02020603050405020304" pitchFamily="18" charset="0"/>
              </a:rPr>
              <a:t>FAALİYET RAPORU</a:t>
            </a:r>
            <a:endParaRPr lang="tr-TR" sz="3600" b="1" dirty="0">
              <a:latin typeface="Times New Roman" panose="02020603050405020304" pitchFamily="18" charset="0"/>
              <a:cs typeface="Times New Roman" panose="02020603050405020304" pitchFamily="18" charset="0"/>
            </a:endParaRPr>
          </a:p>
        </p:txBody>
      </p:sp>
      <p:pic>
        <p:nvPicPr>
          <p:cNvPr id="4" name="Picture 2" descr="C:\Users\SERHAT56\Desktop\0123.png"/>
          <p:cNvPicPr>
            <a:picLocks noChangeAspect="1" noChangeArrowheads="1"/>
          </p:cNvPicPr>
          <p:nvPr/>
        </p:nvPicPr>
        <p:blipFill>
          <a:blip r:embed="rId2"/>
          <a:srcRect/>
          <a:stretch>
            <a:fillRect/>
          </a:stretch>
        </p:blipFill>
        <p:spPr bwMode="auto">
          <a:xfrm>
            <a:off x="-979911" y="112712"/>
            <a:ext cx="2876550" cy="1524000"/>
          </a:xfrm>
          <a:prstGeom prst="rect">
            <a:avLst/>
          </a:prstGeom>
          <a:noFill/>
        </p:spPr>
      </p:pic>
      <p:pic>
        <p:nvPicPr>
          <p:cNvPr id="5" name="Picture 2" descr="C:\Users\SERHAT56\Desktop\0123.png"/>
          <p:cNvPicPr>
            <a:picLocks noChangeAspect="1" noChangeArrowheads="1"/>
          </p:cNvPicPr>
          <p:nvPr/>
        </p:nvPicPr>
        <p:blipFill>
          <a:blip r:embed="rId2"/>
          <a:srcRect/>
          <a:stretch>
            <a:fillRect/>
          </a:stretch>
        </p:blipFill>
        <p:spPr bwMode="auto">
          <a:xfrm>
            <a:off x="9315450" y="112712"/>
            <a:ext cx="2876550" cy="1524000"/>
          </a:xfrm>
          <a:prstGeom prst="rect">
            <a:avLst/>
          </a:prstGeom>
          <a:noFill/>
        </p:spPr>
      </p:pic>
      <p:sp>
        <p:nvSpPr>
          <p:cNvPr id="3" name="Metin kutusu 2"/>
          <p:cNvSpPr txBox="1"/>
          <p:nvPr/>
        </p:nvSpPr>
        <p:spPr>
          <a:xfrm>
            <a:off x="11669485" y="6322424"/>
            <a:ext cx="276038" cy="307777"/>
          </a:xfrm>
          <a:prstGeom prst="rect">
            <a:avLst/>
          </a:prstGeom>
          <a:noFill/>
        </p:spPr>
        <p:txBody>
          <a:bodyPr wrap="none" rtlCol="0">
            <a:spAutoFit/>
          </a:bodyPr>
          <a:lstStyle/>
          <a:p>
            <a:r>
              <a:rPr lang="tr-TR" sz="1400" dirty="0" smtClean="0"/>
              <a:t>1</a:t>
            </a:r>
            <a:endParaRPr lang="tr-TR" sz="1400" dirty="0"/>
          </a:p>
        </p:txBody>
      </p:sp>
      <p:pic>
        <p:nvPicPr>
          <p:cNvPr id="6" name="Resim 5"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259625" y="5681798"/>
            <a:ext cx="1257300" cy="876300"/>
          </a:xfrm>
          <a:prstGeom prst="rect">
            <a:avLst/>
          </a:prstGeom>
          <a:noFill/>
          <a:ln>
            <a:noFill/>
          </a:ln>
        </p:spPr>
      </p:pic>
    </p:spTree>
    <p:extLst>
      <p:ext uri="{BB962C8B-B14F-4D97-AF65-F5344CB8AC3E}">
        <p14:creationId xmlns:p14="http://schemas.microsoft.com/office/powerpoint/2010/main" val="2135848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775063" y="2063932"/>
            <a:ext cx="7053944" cy="2862322"/>
          </a:xfrm>
          <a:prstGeom prst="rect">
            <a:avLst/>
          </a:prstGeom>
        </p:spPr>
        <p:txBody>
          <a:bodyPr wrap="square">
            <a:spAutoFit/>
          </a:bodyPr>
          <a:lstStyle/>
          <a:p>
            <a:r>
              <a:rPr lang="tr-TR" dirty="0">
                <a:latin typeface="Times New Roman" panose="02020603050405020304" pitchFamily="18" charset="0"/>
                <a:ea typeface="Times New Roman" panose="02020603050405020304" pitchFamily="18" charset="0"/>
              </a:rPr>
              <a:t>Siirt Üniversitesi Rektörlüğüne bağlı olarak Milli Eğitim Bakanlığı’nın 09.05.2013 Tarih ve 906495 Sayılı yazısı ile 28.03.1983 Tarih ve 2809 Sayılı Kanunun ek 30 Maddesine göre Bakanlar Kurulu Kararı gereği 06.06.2013 tarihinde kurulan Enstitümüz, Siirt Üniversitesi </a:t>
            </a:r>
            <a:r>
              <a:rPr lang="tr-TR" dirty="0" err="1">
                <a:latin typeface="Times New Roman" panose="02020603050405020304" pitchFamily="18" charset="0"/>
                <a:ea typeface="Times New Roman" panose="02020603050405020304" pitchFamily="18" charset="0"/>
              </a:rPr>
              <a:t>Kezer</a:t>
            </a:r>
            <a:r>
              <a:rPr lang="tr-TR" dirty="0">
                <a:latin typeface="Times New Roman" panose="02020603050405020304" pitchFamily="18" charset="0"/>
                <a:ea typeface="Times New Roman" panose="02020603050405020304" pitchFamily="18" charset="0"/>
              </a:rPr>
              <a:t> Yerleşkesi Rektörlük B Blok </a:t>
            </a:r>
            <a:r>
              <a:rPr lang="tr-TR" dirty="0" smtClean="0">
                <a:latin typeface="Times New Roman" panose="02020603050405020304" pitchFamily="18" charset="0"/>
                <a:ea typeface="Times New Roman" panose="02020603050405020304" pitchFamily="18" charset="0"/>
              </a:rPr>
              <a:t>Kat:2’de Bulunmaktadır.</a:t>
            </a:r>
          </a:p>
          <a:p>
            <a:endParaRPr lang="tr-TR" dirty="0" smtClean="0">
              <a:latin typeface="Times New Roman" panose="02020603050405020304" pitchFamily="18" charset="0"/>
              <a:ea typeface="Times New Roman" panose="02020603050405020304" pitchFamily="18" charset="0"/>
            </a:endParaRPr>
          </a:p>
          <a:p>
            <a:r>
              <a:rPr lang="tr-TR" dirty="0" smtClean="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1 adet müdür odası, 1 adet müdür yardımcısı odası, 1 adet enstitü sekreteri odası ve 1 adet memur odası olmak üzere 4 adet odadan oluşan hizmet binasında hizmet vermektedir. Müdür</a:t>
            </a:r>
            <a:r>
              <a:rPr lang="tr-TR" dirty="0" smtClean="0">
                <a:latin typeface="Times New Roman" panose="02020603050405020304" pitchFamily="18" charset="0"/>
                <a:ea typeface="Times New Roman" panose="02020603050405020304" pitchFamily="18" charset="0"/>
              </a:rPr>
              <a:t>, </a:t>
            </a:r>
            <a:r>
              <a:rPr lang="tr-TR" dirty="0">
                <a:latin typeface="Times New Roman" panose="02020603050405020304" pitchFamily="18" charset="0"/>
                <a:ea typeface="Times New Roman" panose="02020603050405020304" pitchFamily="18" charset="0"/>
              </a:rPr>
              <a:t>enstitü </a:t>
            </a:r>
            <a:r>
              <a:rPr lang="tr-TR" dirty="0" smtClean="0">
                <a:latin typeface="Times New Roman" panose="02020603050405020304" pitchFamily="18" charset="0"/>
                <a:ea typeface="Times New Roman" panose="02020603050405020304" pitchFamily="18" charset="0"/>
              </a:rPr>
              <a:t>sekreteri V. ve Bilgisayar İşletmeninden </a:t>
            </a:r>
            <a:r>
              <a:rPr lang="tr-TR" dirty="0">
                <a:latin typeface="Times New Roman" panose="02020603050405020304" pitchFamily="18" charset="0"/>
                <a:ea typeface="Times New Roman" panose="02020603050405020304" pitchFamily="18" charset="0"/>
              </a:rPr>
              <a:t>oluşan personelimiz vardır. </a:t>
            </a:r>
            <a:endParaRPr lang="tr-TR" dirty="0"/>
          </a:p>
        </p:txBody>
      </p:sp>
      <p:pic>
        <p:nvPicPr>
          <p:cNvPr id="5" name="Picture 2" descr="C:\Users\SERHAT56\Desktop\0123.png"/>
          <p:cNvPicPr>
            <a:picLocks noChangeAspect="1" noChangeArrowheads="1"/>
          </p:cNvPicPr>
          <p:nvPr/>
        </p:nvPicPr>
        <p:blipFill>
          <a:blip r:embed="rId2"/>
          <a:srcRect/>
          <a:stretch>
            <a:fillRect/>
          </a:stretch>
        </p:blipFill>
        <p:spPr bwMode="auto">
          <a:xfrm>
            <a:off x="9396547" y="0"/>
            <a:ext cx="2876550" cy="1524000"/>
          </a:xfrm>
          <a:prstGeom prst="rect">
            <a:avLst/>
          </a:prstGeom>
          <a:noFill/>
        </p:spPr>
      </p:pic>
      <p:sp>
        <p:nvSpPr>
          <p:cNvPr id="2" name="Dikdörtgen 1"/>
          <p:cNvSpPr/>
          <p:nvPr/>
        </p:nvSpPr>
        <p:spPr>
          <a:xfrm>
            <a:off x="11745066" y="6488666"/>
            <a:ext cx="276038" cy="307777"/>
          </a:xfrm>
          <a:prstGeom prst="rect">
            <a:avLst/>
          </a:prstGeom>
        </p:spPr>
        <p:txBody>
          <a:bodyPr wrap="none">
            <a:spAutoFit/>
          </a:bodyPr>
          <a:lstStyle/>
          <a:p>
            <a:r>
              <a:rPr lang="tr-TR" sz="1400" dirty="0"/>
              <a:t>2</a:t>
            </a:r>
          </a:p>
        </p:txBody>
      </p:sp>
      <p:sp>
        <p:nvSpPr>
          <p:cNvPr id="3" name="Dikdörtgen 2"/>
          <p:cNvSpPr/>
          <p:nvPr/>
        </p:nvSpPr>
        <p:spPr>
          <a:xfrm>
            <a:off x="8861190" y="6488667"/>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sp>
        <p:nvSpPr>
          <p:cNvPr id="6" name="Metin kutusu 5"/>
          <p:cNvSpPr txBox="1"/>
          <p:nvPr/>
        </p:nvSpPr>
        <p:spPr>
          <a:xfrm>
            <a:off x="775063" y="1524000"/>
            <a:ext cx="3225437" cy="461665"/>
          </a:xfrm>
          <a:prstGeom prst="rect">
            <a:avLst/>
          </a:prstGeom>
          <a:noFill/>
        </p:spPr>
        <p:txBody>
          <a:bodyPr wrap="square" rtlCol="0">
            <a:spAutoFit/>
          </a:bodyPr>
          <a:lstStyle/>
          <a:p>
            <a:r>
              <a:rPr lang="tr-TR" sz="2400" b="1" i="1" dirty="0" smtClean="0">
                <a:latin typeface="Times New Roman" panose="02020603050405020304" pitchFamily="18" charset="0"/>
                <a:cs typeface="Times New Roman" panose="02020603050405020304" pitchFamily="18" charset="0"/>
              </a:rPr>
              <a:t>Sunuş</a:t>
            </a:r>
          </a:p>
        </p:txBody>
      </p:sp>
    </p:spTree>
    <p:extLst>
      <p:ext uri="{BB962C8B-B14F-4D97-AF65-F5344CB8AC3E}">
        <p14:creationId xmlns:p14="http://schemas.microsoft.com/office/powerpoint/2010/main" val="2696619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505097" y="256275"/>
            <a:ext cx="10911840" cy="1077218"/>
          </a:xfrm>
          <a:prstGeom prst="rect">
            <a:avLst/>
          </a:prstGeom>
          <a:noFill/>
        </p:spPr>
        <p:txBody>
          <a:bodyPr wrap="square" rtlCol="0">
            <a:spAutoFit/>
          </a:bodyPr>
          <a:lstStyle/>
          <a:p>
            <a:r>
              <a:rPr lang="tr-TR" sz="1400" b="1" i="1" u="sng" dirty="0" smtClean="0">
                <a:latin typeface="Times New Roman" panose="02020603050405020304" pitchFamily="18" charset="0"/>
                <a:cs typeface="Times New Roman" panose="02020603050405020304" pitchFamily="18" charset="0"/>
              </a:rPr>
              <a:t>1-Yönetim</a:t>
            </a:r>
          </a:p>
          <a:p>
            <a:endParaRPr lang="tr-TR" sz="1400" b="1" i="1" u="sng" dirty="0" smtClean="0">
              <a:latin typeface="Times New Roman" panose="02020603050405020304" pitchFamily="18" charset="0"/>
              <a:cs typeface="Times New Roman" panose="02020603050405020304" pitchFamily="18" charset="0"/>
            </a:endParaRPr>
          </a:p>
          <a:p>
            <a:r>
              <a:rPr lang="tr-TR" dirty="0" smtClean="0"/>
              <a:t> </a:t>
            </a:r>
            <a:r>
              <a:rPr lang="tr-TR" sz="1400" b="1" dirty="0" smtClean="0">
                <a:latin typeface="Times New Roman" panose="02020603050405020304" pitchFamily="18" charset="0"/>
                <a:cs typeface="Times New Roman" panose="02020603050405020304" pitchFamily="18" charset="0"/>
              </a:rPr>
              <a:t>Yaşayan Diller Enstitüsü Müdürü        </a:t>
            </a:r>
            <a:r>
              <a:rPr lang="tr-TR" dirty="0" smtClean="0">
                <a:latin typeface="Times New Roman" panose="02020603050405020304" pitchFamily="18" charset="0"/>
                <a:cs typeface="Times New Roman" panose="02020603050405020304" pitchFamily="18" charset="0"/>
              </a:rPr>
              <a:t>: </a:t>
            </a:r>
            <a:r>
              <a:rPr lang="tr-TR" sz="1200" dirty="0" smtClean="0">
                <a:latin typeface="Times New Roman" panose="02020603050405020304" pitchFamily="18" charset="0"/>
                <a:cs typeface="Times New Roman" panose="02020603050405020304" pitchFamily="18" charset="0"/>
              </a:rPr>
              <a:t>Yrd. Doç. Dr. Adnan MEMDUHOĞLU</a:t>
            </a:r>
          </a:p>
          <a:p>
            <a:r>
              <a:rPr lang="tr-TR" sz="1400" b="1" dirty="0" smtClean="0">
                <a:latin typeface="Times New Roman" panose="02020603050405020304" pitchFamily="18" charset="0"/>
                <a:cs typeface="Times New Roman" panose="02020603050405020304" pitchFamily="18" charset="0"/>
              </a:rPr>
              <a:t>Yaşayan </a:t>
            </a:r>
            <a:r>
              <a:rPr lang="tr-TR" sz="1400" b="1" dirty="0">
                <a:latin typeface="Times New Roman" panose="02020603050405020304" pitchFamily="18" charset="0"/>
                <a:cs typeface="Times New Roman" panose="02020603050405020304" pitchFamily="18" charset="0"/>
              </a:rPr>
              <a:t>Diller </a:t>
            </a:r>
            <a:r>
              <a:rPr lang="tr-TR" sz="1400" b="1" dirty="0" smtClean="0">
                <a:latin typeface="Times New Roman" panose="02020603050405020304" pitchFamily="18" charset="0"/>
                <a:cs typeface="Times New Roman" panose="02020603050405020304" pitchFamily="18" charset="0"/>
              </a:rPr>
              <a:t>Enstitüsü Sekreteri V</a:t>
            </a:r>
            <a:r>
              <a:rPr lang="tr-TR" b="1" dirty="0" smtClean="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 </a:t>
            </a:r>
            <a:r>
              <a:rPr lang="tr-TR" sz="1200" dirty="0" smtClean="0">
                <a:latin typeface="Times New Roman" panose="02020603050405020304" pitchFamily="18" charset="0"/>
                <a:cs typeface="Times New Roman" panose="02020603050405020304" pitchFamily="18" charset="0"/>
              </a:rPr>
              <a:t>Mehmet Fatih ETE</a:t>
            </a:r>
            <a:endParaRPr lang="tr-TR" sz="1200" dirty="0">
              <a:latin typeface="Times New Roman" panose="02020603050405020304" pitchFamily="18" charset="0"/>
              <a:cs typeface="Times New Roman" panose="02020603050405020304" pitchFamily="18" charset="0"/>
            </a:endParaRPr>
          </a:p>
        </p:txBody>
      </p:sp>
      <p:sp>
        <p:nvSpPr>
          <p:cNvPr id="5" name="Metin kutusu 4"/>
          <p:cNvSpPr txBox="1"/>
          <p:nvPr/>
        </p:nvSpPr>
        <p:spPr>
          <a:xfrm>
            <a:off x="505097" y="1663669"/>
            <a:ext cx="7680959" cy="1261884"/>
          </a:xfrm>
          <a:prstGeom prst="rect">
            <a:avLst/>
          </a:prstGeom>
          <a:noFill/>
        </p:spPr>
        <p:txBody>
          <a:bodyPr wrap="square" rtlCol="0">
            <a:spAutoFit/>
          </a:bodyPr>
          <a:lstStyle/>
          <a:p>
            <a:r>
              <a:rPr lang="tr-TR" sz="1400" b="1" i="1" u="sng" dirty="0" smtClean="0">
                <a:latin typeface="Times New Roman" panose="02020603050405020304" pitchFamily="18" charset="0"/>
                <a:cs typeface="Times New Roman" panose="02020603050405020304" pitchFamily="18" charset="0"/>
              </a:rPr>
              <a:t>Enstitü Yönetim Kurulu Üyeleri</a:t>
            </a:r>
          </a:p>
          <a:p>
            <a:r>
              <a:rPr lang="tr-TR" sz="1200" dirty="0">
                <a:latin typeface="Times New Roman" panose="02020603050405020304" pitchFamily="18" charset="0"/>
                <a:cs typeface="Times New Roman" panose="02020603050405020304" pitchFamily="18" charset="0"/>
              </a:rPr>
              <a:t>Yrd. Doç. Dr. Adnan </a:t>
            </a:r>
            <a:r>
              <a:rPr lang="tr-TR" sz="1200" dirty="0" smtClean="0">
                <a:latin typeface="Times New Roman" panose="02020603050405020304" pitchFamily="18" charset="0"/>
                <a:cs typeface="Times New Roman" panose="02020603050405020304" pitchFamily="18" charset="0"/>
              </a:rPr>
              <a:t>MEMDUHOĞLU, Müdür</a:t>
            </a:r>
            <a:endParaRPr lang="tr-TR" sz="1200" dirty="0">
              <a:latin typeface="Times New Roman" panose="02020603050405020304" pitchFamily="18" charset="0"/>
              <a:cs typeface="Times New Roman" panose="02020603050405020304" pitchFamily="18" charset="0"/>
            </a:endParaRPr>
          </a:p>
          <a:p>
            <a:r>
              <a:rPr lang="tr-TR" sz="1200" dirty="0" smtClean="0">
                <a:latin typeface="Times New Roman" panose="02020603050405020304" pitchFamily="18" charset="0"/>
                <a:cs typeface="Times New Roman" panose="02020603050405020304" pitchFamily="18" charset="0"/>
              </a:rPr>
              <a:t>Doç. Dr. Cahit EPÇAÇAN, Yönetim Kurulu Üyesi</a:t>
            </a:r>
            <a:endParaRPr lang="tr-TR" sz="1200" dirty="0">
              <a:latin typeface="Times New Roman" panose="02020603050405020304" pitchFamily="18" charset="0"/>
              <a:cs typeface="Times New Roman" panose="02020603050405020304" pitchFamily="18" charset="0"/>
            </a:endParaRPr>
          </a:p>
          <a:p>
            <a:r>
              <a:rPr lang="tr-TR" sz="1200" dirty="0" smtClean="0">
                <a:latin typeface="Times New Roman" panose="02020603050405020304" pitchFamily="18" charset="0"/>
                <a:cs typeface="Times New Roman" panose="02020603050405020304" pitchFamily="18" charset="0"/>
              </a:rPr>
              <a:t>Yrd. Doç. Dr. Mehmet Saki ÇAKIR, Yönetim Kurulu Üyesi</a:t>
            </a:r>
            <a:endParaRPr lang="tr-TR" sz="1200" dirty="0">
              <a:latin typeface="Times New Roman" panose="02020603050405020304" pitchFamily="18" charset="0"/>
              <a:cs typeface="Times New Roman" panose="02020603050405020304" pitchFamily="18" charset="0"/>
            </a:endParaRPr>
          </a:p>
          <a:p>
            <a:r>
              <a:rPr lang="tr-TR" sz="1200" dirty="0" smtClean="0">
                <a:latin typeface="Times New Roman" panose="02020603050405020304" pitchFamily="18" charset="0"/>
                <a:cs typeface="Times New Roman" panose="02020603050405020304" pitchFamily="18" charset="0"/>
              </a:rPr>
              <a:t>Yrd. Doç. Dr. Veysel OKÇU, Yönetim Kurulu Üyesi</a:t>
            </a:r>
            <a:endParaRPr lang="tr-TR" sz="1400" b="1" i="1" u="sng" dirty="0" smtClean="0">
              <a:latin typeface="Times New Roman" panose="02020603050405020304" pitchFamily="18" charset="0"/>
              <a:cs typeface="Times New Roman" panose="02020603050405020304" pitchFamily="18" charset="0"/>
            </a:endParaRPr>
          </a:p>
          <a:p>
            <a:r>
              <a:rPr lang="tr-TR" sz="1200" dirty="0">
                <a:latin typeface="Times New Roman" panose="02020603050405020304" pitchFamily="18" charset="0"/>
                <a:cs typeface="Times New Roman" panose="02020603050405020304" pitchFamily="18" charset="0"/>
              </a:rPr>
              <a:t>Mehmet Fatih </a:t>
            </a:r>
            <a:r>
              <a:rPr lang="tr-TR" sz="1200" dirty="0" smtClean="0">
                <a:latin typeface="Times New Roman" panose="02020603050405020304" pitchFamily="18" charset="0"/>
                <a:cs typeface="Times New Roman" panose="02020603050405020304" pitchFamily="18" charset="0"/>
              </a:rPr>
              <a:t>ETE, Enstitü Sekreteri V. (Raportör)</a:t>
            </a:r>
            <a:endParaRPr lang="tr-TR" sz="1200" dirty="0">
              <a:latin typeface="Times New Roman" panose="02020603050405020304" pitchFamily="18" charset="0"/>
              <a:cs typeface="Times New Roman" panose="02020603050405020304" pitchFamily="18" charset="0"/>
            </a:endParaRPr>
          </a:p>
        </p:txBody>
      </p:sp>
      <p:sp>
        <p:nvSpPr>
          <p:cNvPr id="9" name="Metin kutusu 8"/>
          <p:cNvSpPr txBox="1"/>
          <p:nvPr/>
        </p:nvSpPr>
        <p:spPr>
          <a:xfrm>
            <a:off x="505097" y="3243306"/>
            <a:ext cx="6853646" cy="1231106"/>
          </a:xfrm>
          <a:prstGeom prst="rect">
            <a:avLst/>
          </a:prstGeom>
          <a:noFill/>
        </p:spPr>
        <p:txBody>
          <a:bodyPr wrap="square" rtlCol="0">
            <a:spAutoFit/>
          </a:bodyPr>
          <a:lstStyle/>
          <a:p>
            <a:r>
              <a:rPr lang="tr-TR" sz="1400" b="1" i="1" u="sng" dirty="0" smtClean="0">
                <a:latin typeface="Times New Roman" panose="02020603050405020304" pitchFamily="18" charset="0"/>
                <a:cs typeface="Times New Roman" panose="02020603050405020304" pitchFamily="18" charset="0"/>
              </a:rPr>
              <a:t>Enstitü Kurul Üyeleri</a:t>
            </a:r>
          </a:p>
          <a:p>
            <a:r>
              <a:rPr lang="tr-TR" sz="1200" dirty="0">
                <a:latin typeface="Times New Roman" panose="02020603050405020304" pitchFamily="18" charset="0"/>
                <a:cs typeface="Times New Roman" panose="02020603050405020304" pitchFamily="18" charset="0"/>
              </a:rPr>
              <a:t>Yrd. Doç. Dr. Adnan MEMDUHOĞLU, Müdür</a:t>
            </a:r>
          </a:p>
          <a:p>
            <a:r>
              <a:rPr lang="tr-TR" sz="1200" dirty="0">
                <a:latin typeface="Times New Roman" panose="02020603050405020304" pitchFamily="18" charset="0"/>
                <a:cs typeface="Times New Roman" panose="02020603050405020304" pitchFamily="18" charset="0"/>
              </a:rPr>
              <a:t>Doç. Dr. Cahit EPÇAÇAN, </a:t>
            </a:r>
            <a:r>
              <a:rPr lang="tr-TR" sz="1200" dirty="0" smtClean="0">
                <a:latin typeface="Times New Roman" panose="02020603050405020304" pitchFamily="18" charset="0"/>
                <a:cs typeface="Times New Roman" panose="02020603050405020304" pitchFamily="18" charset="0"/>
              </a:rPr>
              <a:t>Kürt Dili ve Kültürü Anabilim Dalı Başkanı</a:t>
            </a:r>
            <a:endParaRPr lang="tr-TR" sz="1200" dirty="0">
              <a:latin typeface="Times New Roman" panose="02020603050405020304" pitchFamily="18" charset="0"/>
              <a:cs typeface="Times New Roman" panose="02020603050405020304" pitchFamily="18" charset="0"/>
            </a:endParaRPr>
          </a:p>
          <a:p>
            <a:r>
              <a:rPr lang="tr-TR" sz="1200" dirty="0">
                <a:latin typeface="Times New Roman" panose="02020603050405020304" pitchFamily="18" charset="0"/>
                <a:cs typeface="Times New Roman" panose="02020603050405020304" pitchFamily="18" charset="0"/>
              </a:rPr>
              <a:t>Yrd. Doç. Dr. Mehmet Saki ÇAKIR, </a:t>
            </a:r>
            <a:r>
              <a:rPr lang="tr-TR" sz="1200" dirty="0" smtClean="0">
                <a:latin typeface="Times New Roman" panose="02020603050405020304" pitchFamily="18" charset="0"/>
                <a:cs typeface="Times New Roman" panose="02020603050405020304" pitchFamily="18" charset="0"/>
              </a:rPr>
              <a:t>Arap Dili ve Kültürü Anabilim Dalı Başkanı</a:t>
            </a:r>
            <a:endParaRPr lang="tr-TR" sz="1200" dirty="0">
              <a:latin typeface="Times New Roman" panose="02020603050405020304" pitchFamily="18" charset="0"/>
              <a:cs typeface="Times New Roman" panose="02020603050405020304" pitchFamily="18" charset="0"/>
            </a:endParaRPr>
          </a:p>
          <a:p>
            <a:r>
              <a:rPr lang="tr-TR" sz="1200" dirty="0">
                <a:latin typeface="Times New Roman" panose="02020603050405020304" pitchFamily="18" charset="0"/>
                <a:cs typeface="Times New Roman" panose="02020603050405020304" pitchFamily="18" charset="0"/>
              </a:rPr>
              <a:t>Yrd. Doç. Dr. Veysel OKÇU, </a:t>
            </a:r>
            <a:r>
              <a:rPr lang="tr-TR" sz="1200" dirty="0" smtClean="0">
                <a:latin typeface="Times New Roman" panose="02020603050405020304" pitchFamily="18" charset="0"/>
                <a:cs typeface="Times New Roman" panose="02020603050405020304" pitchFamily="18" charset="0"/>
              </a:rPr>
              <a:t>Süryani Dili ve Kültürü Anabilim Dalı Başkanı</a:t>
            </a:r>
            <a:endParaRPr lang="tr-TR" sz="1200" b="1" i="1" u="sng" dirty="0">
              <a:latin typeface="Times New Roman" panose="02020603050405020304" pitchFamily="18" charset="0"/>
              <a:cs typeface="Times New Roman" panose="02020603050405020304" pitchFamily="18" charset="0"/>
            </a:endParaRPr>
          </a:p>
          <a:p>
            <a:r>
              <a:rPr lang="tr-TR" sz="1200" dirty="0">
                <a:latin typeface="Times New Roman" panose="02020603050405020304" pitchFamily="18" charset="0"/>
                <a:cs typeface="Times New Roman" panose="02020603050405020304" pitchFamily="18" charset="0"/>
              </a:rPr>
              <a:t>Mehmet Fatih ETE, Enstitü Sekreteri V. (Raportör</a:t>
            </a:r>
            <a:r>
              <a:rPr lang="tr-TR" sz="1200" dirty="0" smtClean="0">
                <a:latin typeface="Times New Roman" panose="02020603050405020304" pitchFamily="18" charset="0"/>
                <a:cs typeface="Times New Roman" panose="02020603050405020304" pitchFamily="18" charset="0"/>
              </a:rPr>
              <a:t>)</a:t>
            </a:r>
          </a:p>
        </p:txBody>
      </p:sp>
      <p:pic>
        <p:nvPicPr>
          <p:cNvPr id="6" name="Picture 2" descr="C:\Users\SERHAT56\Desktop\0123.png"/>
          <p:cNvPicPr>
            <a:picLocks noChangeAspect="1" noChangeArrowheads="1"/>
          </p:cNvPicPr>
          <p:nvPr/>
        </p:nvPicPr>
        <p:blipFill>
          <a:blip r:embed="rId2"/>
          <a:srcRect/>
          <a:stretch>
            <a:fillRect/>
          </a:stretch>
        </p:blipFill>
        <p:spPr bwMode="auto">
          <a:xfrm>
            <a:off x="9406693" y="32884"/>
            <a:ext cx="2876550" cy="1524000"/>
          </a:xfrm>
          <a:prstGeom prst="rect">
            <a:avLst/>
          </a:prstGeom>
          <a:noFill/>
        </p:spPr>
      </p:pic>
      <p:sp>
        <p:nvSpPr>
          <p:cNvPr id="3" name="Metin kutusu 2"/>
          <p:cNvSpPr txBox="1"/>
          <p:nvPr/>
        </p:nvSpPr>
        <p:spPr>
          <a:xfrm>
            <a:off x="505097" y="4792166"/>
            <a:ext cx="6026331" cy="861774"/>
          </a:xfrm>
          <a:prstGeom prst="rect">
            <a:avLst/>
          </a:prstGeom>
          <a:noFill/>
        </p:spPr>
        <p:txBody>
          <a:bodyPr wrap="square" rtlCol="0">
            <a:spAutoFit/>
          </a:bodyPr>
          <a:lstStyle/>
          <a:p>
            <a:r>
              <a:rPr lang="tr-TR" sz="1400" b="1" i="1" u="sng" dirty="0" smtClean="0">
                <a:latin typeface="Times New Roman" panose="02020603050405020304" pitchFamily="18" charset="0"/>
                <a:cs typeface="Times New Roman" panose="02020603050405020304" pitchFamily="18" charset="0"/>
              </a:rPr>
              <a:t>2-Enstitümüz Anabilim Dalları</a:t>
            </a:r>
          </a:p>
          <a:p>
            <a:r>
              <a:rPr lang="tr-TR" sz="1200" dirty="0" smtClean="0">
                <a:latin typeface="Times New Roman" panose="02020603050405020304" pitchFamily="18" charset="0"/>
                <a:cs typeface="Times New Roman" panose="02020603050405020304" pitchFamily="18" charset="0"/>
              </a:rPr>
              <a:t>Arap Dili ve Kültürü Anabilim Dalı Başkanlığı</a:t>
            </a:r>
            <a:endParaRPr lang="tr-TR" sz="1200" dirty="0">
              <a:latin typeface="Times New Roman" panose="02020603050405020304" pitchFamily="18" charset="0"/>
              <a:cs typeface="Times New Roman" panose="02020603050405020304" pitchFamily="18" charset="0"/>
            </a:endParaRPr>
          </a:p>
          <a:p>
            <a:r>
              <a:rPr lang="tr-TR" sz="1200" dirty="0" smtClean="0">
                <a:latin typeface="Times New Roman" panose="02020603050405020304" pitchFamily="18" charset="0"/>
                <a:cs typeface="Times New Roman" panose="02020603050405020304" pitchFamily="18" charset="0"/>
              </a:rPr>
              <a:t>Kürt Dili ve Kültürü Anabilim Dalı Başkanlığı</a:t>
            </a:r>
          </a:p>
          <a:p>
            <a:r>
              <a:rPr lang="tr-TR" sz="1200" dirty="0" smtClean="0">
                <a:latin typeface="Times New Roman" panose="02020603050405020304" pitchFamily="18" charset="0"/>
                <a:cs typeface="Times New Roman" panose="02020603050405020304" pitchFamily="18" charset="0"/>
              </a:rPr>
              <a:t>Süryani Dili ve Kültürü Anabilim Dalı Başkanlığı</a:t>
            </a:r>
            <a:endParaRPr lang="tr-TR" sz="1200" dirty="0">
              <a:latin typeface="Times New Roman" panose="02020603050405020304" pitchFamily="18" charset="0"/>
              <a:cs typeface="Times New Roman" panose="02020603050405020304" pitchFamily="18" charset="0"/>
            </a:endParaRPr>
          </a:p>
        </p:txBody>
      </p:sp>
      <p:sp>
        <p:nvSpPr>
          <p:cNvPr id="4" name="Dikdörtgen 3"/>
          <p:cNvSpPr/>
          <p:nvPr/>
        </p:nvSpPr>
        <p:spPr>
          <a:xfrm>
            <a:off x="8940115" y="6346566"/>
            <a:ext cx="2760178" cy="307777"/>
          </a:xfrm>
          <a:prstGeom prst="rect">
            <a:avLst/>
          </a:prstGeom>
        </p:spPr>
        <p:txBody>
          <a:bodyPr wrap="none">
            <a:spAutoFit/>
          </a:bodyPr>
          <a:lstStyle/>
          <a:p>
            <a:pPr algn="ctr">
              <a:defRPr/>
            </a:pPr>
            <a:r>
              <a:rPr lang="tr-TR" altLang="tr-TR" sz="1400" dirty="0" smtClean="0">
                <a:solidFill>
                  <a:schemeClr val="bg2">
                    <a:lumMod val="50000"/>
                  </a:schemeClr>
                </a:solidFill>
              </a:rPr>
              <a:t>Yaşayan Diller Enstitüsü Müdürlüğü</a:t>
            </a:r>
          </a:p>
        </p:txBody>
      </p:sp>
      <p:sp>
        <p:nvSpPr>
          <p:cNvPr id="7" name="Dikdörtgen 6"/>
          <p:cNvSpPr/>
          <p:nvPr/>
        </p:nvSpPr>
        <p:spPr>
          <a:xfrm>
            <a:off x="11771191" y="6346566"/>
            <a:ext cx="276038" cy="307777"/>
          </a:xfrm>
          <a:prstGeom prst="rect">
            <a:avLst/>
          </a:prstGeom>
        </p:spPr>
        <p:txBody>
          <a:bodyPr wrap="none">
            <a:spAutoFit/>
          </a:bodyPr>
          <a:lstStyle/>
          <a:p>
            <a:r>
              <a:rPr lang="tr-TR" sz="1400" dirty="0" smtClean="0"/>
              <a:t>3</a:t>
            </a:r>
            <a:endParaRPr lang="tr-TR" sz="1400" dirty="0"/>
          </a:p>
        </p:txBody>
      </p:sp>
    </p:spTree>
    <p:extLst>
      <p:ext uri="{BB962C8B-B14F-4D97-AF65-F5344CB8AC3E}">
        <p14:creationId xmlns:p14="http://schemas.microsoft.com/office/powerpoint/2010/main" val="6242926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0" y="862823"/>
            <a:ext cx="8804365" cy="369332"/>
          </a:xfrm>
          <a:prstGeom prst="rect">
            <a:avLst/>
          </a:prstGeom>
          <a:noFill/>
        </p:spPr>
        <p:txBody>
          <a:bodyPr wrap="square" rtlCol="0">
            <a:spAutoFit/>
          </a:bodyPr>
          <a:lstStyle/>
          <a:p>
            <a:r>
              <a:rPr lang="tr-TR" b="1" dirty="0" smtClean="0">
                <a:latin typeface="Times New Roman" panose="02020603050405020304" pitchFamily="18" charset="0"/>
                <a:cs typeface="Times New Roman" panose="02020603050405020304" pitchFamily="18" charset="0"/>
              </a:rPr>
              <a:t>Yaşayan Diller Enstitümüz 3 Anabilim Dalı Başkanlığından Oluşmaktadır</a:t>
            </a:r>
            <a:endParaRPr lang="tr-TR" b="1" dirty="0">
              <a:latin typeface="Times New Roman" panose="02020603050405020304" pitchFamily="18" charset="0"/>
              <a:cs typeface="Times New Roman" panose="02020603050405020304" pitchFamily="18" charset="0"/>
            </a:endParaRPr>
          </a:p>
        </p:txBody>
      </p:sp>
      <p:sp>
        <p:nvSpPr>
          <p:cNvPr id="5" name="Metin kutusu 4"/>
          <p:cNvSpPr txBox="1"/>
          <p:nvPr/>
        </p:nvSpPr>
        <p:spPr>
          <a:xfrm>
            <a:off x="0" y="2015032"/>
            <a:ext cx="7445829" cy="369332"/>
          </a:xfrm>
          <a:prstGeom prst="rect">
            <a:avLst/>
          </a:prstGeom>
          <a:noFill/>
        </p:spPr>
        <p:txBody>
          <a:bodyPr wrap="square" rtlCol="0">
            <a:spAutoFit/>
          </a:bodyPr>
          <a:lstStyle/>
          <a:p>
            <a:r>
              <a:rPr lang="tr-TR" dirty="0" smtClean="0">
                <a:latin typeface="Times New Roman" panose="02020603050405020304" pitchFamily="18" charset="0"/>
                <a:cs typeface="Times New Roman" panose="02020603050405020304" pitchFamily="18" charset="0"/>
              </a:rPr>
              <a:t>1- Arap dili (Siirt Arapçası) ve Kültürü Anabilim Dalı Başkanlığı</a:t>
            </a:r>
            <a:endParaRPr lang="tr-TR" dirty="0">
              <a:latin typeface="Times New Roman" panose="02020603050405020304" pitchFamily="18" charset="0"/>
              <a:cs typeface="Times New Roman" panose="02020603050405020304" pitchFamily="18" charset="0"/>
            </a:endParaRPr>
          </a:p>
        </p:txBody>
      </p:sp>
      <p:sp>
        <p:nvSpPr>
          <p:cNvPr id="8" name="Metin kutusu 7"/>
          <p:cNvSpPr txBox="1"/>
          <p:nvPr/>
        </p:nvSpPr>
        <p:spPr>
          <a:xfrm>
            <a:off x="0" y="3074908"/>
            <a:ext cx="6104708" cy="369332"/>
          </a:xfrm>
          <a:prstGeom prst="rect">
            <a:avLst/>
          </a:prstGeom>
          <a:noFill/>
        </p:spPr>
        <p:txBody>
          <a:bodyPr wrap="square" rtlCol="0">
            <a:spAutoFit/>
          </a:bodyPr>
          <a:lstStyle/>
          <a:p>
            <a:r>
              <a:rPr lang="tr-TR" dirty="0" smtClean="0">
                <a:latin typeface="Times New Roman" panose="02020603050405020304" pitchFamily="18" charset="0"/>
                <a:cs typeface="Times New Roman" panose="02020603050405020304" pitchFamily="18" charset="0"/>
              </a:rPr>
              <a:t>2- Kürt dili ve Kültürü Anabilim Dalı Başkanlığı</a:t>
            </a:r>
            <a:endParaRPr lang="tr-TR" dirty="0">
              <a:latin typeface="Times New Roman" panose="02020603050405020304" pitchFamily="18" charset="0"/>
              <a:cs typeface="Times New Roman" panose="02020603050405020304" pitchFamily="18" charset="0"/>
            </a:endParaRPr>
          </a:p>
        </p:txBody>
      </p:sp>
      <p:sp>
        <p:nvSpPr>
          <p:cNvPr id="9" name="Metin kutusu 8"/>
          <p:cNvSpPr txBox="1"/>
          <p:nvPr/>
        </p:nvSpPr>
        <p:spPr>
          <a:xfrm>
            <a:off x="0" y="4328160"/>
            <a:ext cx="6331131" cy="369332"/>
          </a:xfrm>
          <a:prstGeom prst="rect">
            <a:avLst/>
          </a:prstGeom>
          <a:noFill/>
        </p:spPr>
        <p:txBody>
          <a:bodyPr wrap="square" rtlCol="0">
            <a:spAutoFit/>
          </a:bodyPr>
          <a:lstStyle/>
          <a:p>
            <a:r>
              <a:rPr lang="tr-TR" dirty="0" smtClean="0">
                <a:latin typeface="Times New Roman" panose="02020603050405020304" pitchFamily="18" charset="0"/>
                <a:cs typeface="Times New Roman" panose="02020603050405020304" pitchFamily="18" charset="0"/>
              </a:rPr>
              <a:t>3- Süryani Dili ve Kültürü Anabilim Dalı Başkanlığı</a:t>
            </a:r>
            <a:endParaRPr lang="tr-TR" dirty="0">
              <a:latin typeface="Times New Roman" panose="02020603050405020304" pitchFamily="18" charset="0"/>
              <a:cs typeface="Times New Roman" panose="02020603050405020304" pitchFamily="18" charset="0"/>
            </a:endParaRPr>
          </a:p>
        </p:txBody>
      </p:sp>
      <p:pic>
        <p:nvPicPr>
          <p:cNvPr id="10" name="Picture 2" descr="C:\Users\SERHAT56\Desktop\0123.png"/>
          <p:cNvPicPr>
            <a:picLocks noChangeAspect="1" noChangeArrowheads="1"/>
          </p:cNvPicPr>
          <p:nvPr/>
        </p:nvPicPr>
        <p:blipFill>
          <a:blip r:embed="rId2"/>
          <a:srcRect/>
          <a:stretch>
            <a:fillRect/>
          </a:stretch>
        </p:blipFill>
        <p:spPr bwMode="auto">
          <a:xfrm>
            <a:off x="9396547" y="0"/>
            <a:ext cx="2876550" cy="1524000"/>
          </a:xfrm>
          <a:prstGeom prst="rect">
            <a:avLst/>
          </a:prstGeom>
          <a:noFill/>
        </p:spPr>
      </p:pic>
      <p:sp>
        <p:nvSpPr>
          <p:cNvPr id="2" name="Dikdörtgen 1"/>
          <p:cNvSpPr/>
          <p:nvPr/>
        </p:nvSpPr>
        <p:spPr>
          <a:xfrm>
            <a:off x="11797318" y="6362002"/>
            <a:ext cx="276038" cy="307777"/>
          </a:xfrm>
          <a:prstGeom prst="rect">
            <a:avLst/>
          </a:prstGeom>
        </p:spPr>
        <p:txBody>
          <a:bodyPr wrap="none">
            <a:spAutoFit/>
          </a:bodyPr>
          <a:lstStyle/>
          <a:p>
            <a:r>
              <a:rPr lang="tr-TR" sz="1400" dirty="0"/>
              <a:t>4</a:t>
            </a:r>
          </a:p>
        </p:txBody>
      </p:sp>
      <p:sp>
        <p:nvSpPr>
          <p:cNvPr id="3" name="Dikdörtgen 2"/>
          <p:cNvSpPr/>
          <p:nvPr/>
        </p:nvSpPr>
        <p:spPr>
          <a:xfrm>
            <a:off x="8904733" y="6362002"/>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spTree>
    <p:extLst>
      <p:ext uri="{BB962C8B-B14F-4D97-AF65-F5344CB8AC3E}">
        <p14:creationId xmlns:p14="http://schemas.microsoft.com/office/powerpoint/2010/main" val="3088121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SERHAT56\Desktop\0123.png"/>
          <p:cNvPicPr>
            <a:picLocks noChangeAspect="1" noChangeArrowheads="1"/>
          </p:cNvPicPr>
          <p:nvPr/>
        </p:nvPicPr>
        <p:blipFill>
          <a:blip r:embed="rId2"/>
          <a:srcRect/>
          <a:stretch>
            <a:fillRect/>
          </a:stretch>
        </p:blipFill>
        <p:spPr bwMode="auto">
          <a:xfrm>
            <a:off x="9389276" y="82515"/>
            <a:ext cx="2876550" cy="1524000"/>
          </a:xfrm>
          <a:prstGeom prst="rect">
            <a:avLst/>
          </a:prstGeom>
          <a:noFill/>
        </p:spPr>
      </p:pic>
      <p:sp>
        <p:nvSpPr>
          <p:cNvPr id="6" name="Metin kutusu 5"/>
          <p:cNvSpPr txBox="1"/>
          <p:nvPr/>
        </p:nvSpPr>
        <p:spPr>
          <a:xfrm>
            <a:off x="851973" y="958226"/>
            <a:ext cx="3275890" cy="307777"/>
          </a:xfrm>
          <a:prstGeom prst="rect">
            <a:avLst/>
          </a:prstGeom>
          <a:noFill/>
        </p:spPr>
        <p:txBody>
          <a:bodyPr wrap="square" rtlCol="0">
            <a:spAutoFit/>
          </a:bodyPr>
          <a:lstStyle/>
          <a:p>
            <a:r>
              <a:rPr lang="tr-TR" sz="1400" b="1" i="1" u="sng" dirty="0" smtClean="0">
                <a:latin typeface="Times New Roman" panose="02020603050405020304" pitchFamily="18" charset="0"/>
                <a:cs typeface="Times New Roman" panose="02020603050405020304" pitchFamily="18" charset="0"/>
              </a:rPr>
              <a:t>3- Personel Durumu</a:t>
            </a:r>
            <a:endParaRPr lang="tr-TR" sz="1400" b="1" i="1" u="sng" dirty="0">
              <a:latin typeface="Times New Roman" panose="02020603050405020304" pitchFamily="18" charset="0"/>
              <a:cs typeface="Times New Roman" panose="02020603050405020304" pitchFamily="18" charset="0"/>
            </a:endParaRPr>
          </a:p>
        </p:txBody>
      </p:sp>
      <p:graphicFrame>
        <p:nvGraphicFramePr>
          <p:cNvPr id="4" name="Tablo 3"/>
          <p:cNvGraphicFramePr>
            <a:graphicFrameLocks noGrp="1"/>
          </p:cNvGraphicFramePr>
          <p:nvPr>
            <p:extLst>
              <p:ext uri="{D42A27DB-BD31-4B8C-83A1-F6EECF244321}">
                <p14:modId xmlns:p14="http://schemas.microsoft.com/office/powerpoint/2010/main" val="3151581900"/>
              </p:ext>
            </p:extLst>
          </p:nvPr>
        </p:nvGraphicFramePr>
        <p:xfrm>
          <a:off x="383175" y="1271235"/>
          <a:ext cx="8117108" cy="335280"/>
        </p:xfrm>
        <a:graphic>
          <a:graphicData uri="http://schemas.openxmlformats.org/drawingml/2006/table">
            <a:tbl>
              <a:tblPr firstRow="1" bandRow="1">
                <a:tableStyleId>{5C22544A-7EE6-4342-B048-85BDC9FD1C3A}</a:tableStyleId>
              </a:tblPr>
              <a:tblGrid>
                <a:gridCol w="4058554"/>
                <a:gridCol w="4058554"/>
              </a:tblGrid>
              <a:tr h="0">
                <a:tc>
                  <a:txBody>
                    <a:bodyPr/>
                    <a:lstStyle/>
                    <a:p>
                      <a:r>
                        <a:rPr lang="tr-TR" sz="1600" dirty="0" smtClean="0">
                          <a:latin typeface="Times New Roman" panose="02020603050405020304" pitchFamily="18" charset="0"/>
                          <a:cs typeface="Times New Roman" panose="02020603050405020304" pitchFamily="18" charset="0"/>
                        </a:rPr>
                        <a:t>Akademik</a:t>
                      </a:r>
                      <a:r>
                        <a:rPr lang="tr-TR" sz="1600" baseline="0" dirty="0" smtClean="0">
                          <a:latin typeface="Times New Roman" panose="02020603050405020304" pitchFamily="18" charset="0"/>
                          <a:cs typeface="Times New Roman" panose="02020603050405020304" pitchFamily="18" charset="0"/>
                        </a:rPr>
                        <a:t> Personel</a:t>
                      </a:r>
                      <a:endParaRPr lang="tr-TR" sz="1600" dirty="0">
                        <a:latin typeface="Times New Roman" panose="02020603050405020304" pitchFamily="18" charset="0"/>
                        <a:cs typeface="Times New Roman" panose="02020603050405020304" pitchFamily="18" charset="0"/>
                      </a:endParaRPr>
                    </a:p>
                  </a:txBody>
                  <a:tcPr/>
                </a:tc>
                <a:tc>
                  <a:txBody>
                    <a:bodyPr/>
                    <a:lstStyle/>
                    <a:p>
                      <a:r>
                        <a:rPr lang="tr-TR" sz="1600" dirty="0" smtClean="0">
                          <a:latin typeface="Times New Roman" panose="02020603050405020304" pitchFamily="18" charset="0"/>
                          <a:cs typeface="Times New Roman" panose="02020603050405020304" pitchFamily="18" charset="0"/>
                        </a:rPr>
                        <a:t>İdari Personel</a:t>
                      </a:r>
                      <a:endParaRPr lang="tr-TR" sz="1600" dirty="0">
                        <a:latin typeface="Times New Roman" panose="02020603050405020304" pitchFamily="18" charset="0"/>
                        <a:cs typeface="Times New Roman" panose="02020603050405020304" pitchFamily="18" charset="0"/>
                      </a:endParaRPr>
                    </a:p>
                  </a:txBody>
                  <a:tcPr/>
                </a:tc>
              </a:tr>
            </a:tbl>
          </a:graphicData>
        </a:graphic>
      </p:graphicFrame>
      <p:graphicFrame>
        <p:nvGraphicFramePr>
          <p:cNvPr id="8" name="Tablo 7"/>
          <p:cNvGraphicFramePr>
            <a:graphicFrameLocks noGrp="1"/>
          </p:cNvGraphicFramePr>
          <p:nvPr>
            <p:extLst>
              <p:ext uri="{D42A27DB-BD31-4B8C-83A1-F6EECF244321}">
                <p14:modId xmlns:p14="http://schemas.microsoft.com/office/powerpoint/2010/main" val="2462856396"/>
              </p:ext>
            </p:extLst>
          </p:nvPr>
        </p:nvGraphicFramePr>
        <p:xfrm>
          <a:off x="383175" y="1606515"/>
          <a:ext cx="8128000" cy="3337560"/>
        </p:xfrm>
        <a:graphic>
          <a:graphicData uri="http://schemas.openxmlformats.org/drawingml/2006/table">
            <a:tbl>
              <a:tblPr firstRow="1" bandRow="1">
                <a:tableStyleId>{5C22544A-7EE6-4342-B048-85BDC9FD1C3A}</a:tableStyleId>
              </a:tblPr>
              <a:tblGrid>
                <a:gridCol w="2032000"/>
                <a:gridCol w="2032000"/>
                <a:gridCol w="2032000"/>
                <a:gridCol w="2032000"/>
              </a:tblGrid>
              <a:tr h="370840">
                <a:tc>
                  <a:txBody>
                    <a:bodyPr/>
                    <a:lstStyle/>
                    <a:p>
                      <a:r>
                        <a:rPr lang="tr-TR" sz="1400" dirty="0" smtClean="0">
                          <a:latin typeface="Times New Roman" panose="02020603050405020304" pitchFamily="18" charset="0"/>
                          <a:cs typeface="Times New Roman" panose="02020603050405020304" pitchFamily="18" charset="0"/>
                        </a:rPr>
                        <a:t>Kadro Unvanı</a:t>
                      </a:r>
                      <a:endParaRPr lang="tr-TR" sz="1400" dirty="0">
                        <a:latin typeface="Times New Roman" panose="02020603050405020304" pitchFamily="18" charset="0"/>
                        <a:cs typeface="Times New Roman" panose="02020603050405020304" pitchFamily="18" charset="0"/>
                      </a:endParaRPr>
                    </a:p>
                  </a:txBody>
                  <a:tcPr/>
                </a:tc>
                <a:tc>
                  <a:txBody>
                    <a:bodyPr/>
                    <a:lstStyle/>
                    <a:p>
                      <a:r>
                        <a:rPr lang="tr-TR" sz="1400" b="1" dirty="0" smtClean="0">
                          <a:latin typeface="Times New Roman" panose="02020603050405020304" pitchFamily="18" charset="0"/>
                          <a:cs typeface="Times New Roman" panose="02020603050405020304" pitchFamily="18" charset="0"/>
                        </a:rPr>
                        <a:t>Sayısı</a:t>
                      </a:r>
                      <a:endParaRPr lang="tr-TR" sz="1400" b="1" dirty="0">
                        <a:latin typeface="Times New Roman" panose="02020603050405020304" pitchFamily="18" charset="0"/>
                        <a:cs typeface="Times New Roman" panose="02020603050405020304" pitchFamily="18" charset="0"/>
                      </a:endParaRPr>
                    </a:p>
                  </a:txBody>
                  <a:tcPr/>
                </a:tc>
                <a:tc>
                  <a:txBody>
                    <a:bodyPr/>
                    <a:lstStyle/>
                    <a:p>
                      <a:r>
                        <a:rPr lang="tr-TR" sz="1400" dirty="0" smtClean="0">
                          <a:latin typeface="Times New Roman" panose="02020603050405020304" pitchFamily="18" charset="0"/>
                          <a:cs typeface="Times New Roman" panose="02020603050405020304" pitchFamily="18" charset="0"/>
                        </a:rPr>
                        <a:t>Kadro Unvanı</a:t>
                      </a:r>
                      <a:endParaRPr lang="tr-TR" sz="1400" dirty="0">
                        <a:latin typeface="Times New Roman" panose="02020603050405020304" pitchFamily="18" charset="0"/>
                        <a:cs typeface="Times New Roman" panose="02020603050405020304" pitchFamily="18" charset="0"/>
                      </a:endParaRPr>
                    </a:p>
                  </a:txBody>
                  <a:tcPr/>
                </a:tc>
                <a:tc>
                  <a:txBody>
                    <a:bodyPr/>
                    <a:lstStyle/>
                    <a:p>
                      <a:r>
                        <a:rPr lang="tr-TR" sz="1400" dirty="0" smtClean="0">
                          <a:latin typeface="Times New Roman" panose="02020603050405020304" pitchFamily="18" charset="0"/>
                          <a:cs typeface="Times New Roman" panose="02020603050405020304" pitchFamily="18" charset="0"/>
                        </a:rPr>
                        <a:t>Sayısı</a:t>
                      </a:r>
                      <a:endParaRPr lang="tr-TR" sz="1400" dirty="0">
                        <a:latin typeface="Times New Roman" panose="02020603050405020304" pitchFamily="18" charset="0"/>
                        <a:cs typeface="Times New Roman" panose="02020603050405020304" pitchFamily="18" charset="0"/>
                      </a:endParaRPr>
                    </a:p>
                  </a:txBody>
                  <a:tcPr/>
                </a:tc>
              </a:tr>
              <a:tr h="370840">
                <a:tc>
                  <a:txBody>
                    <a:bodyPr/>
                    <a:lstStyle/>
                    <a:p>
                      <a:pPr algn="l"/>
                      <a:r>
                        <a:rPr lang="tr-TR" sz="1400" dirty="0" smtClean="0">
                          <a:latin typeface="Times New Roman" panose="02020603050405020304" pitchFamily="18" charset="0"/>
                          <a:cs typeface="Times New Roman" panose="02020603050405020304" pitchFamily="18" charset="0"/>
                        </a:rPr>
                        <a:t>Profesör</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Enstitü Sekreteri</a:t>
                      </a:r>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                 </a:t>
                      </a:r>
                      <a:r>
                        <a:rPr lang="tr-TR" sz="1400" b="1" dirty="0" smtClean="0">
                          <a:latin typeface="Times New Roman" panose="02020603050405020304" pitchFamily="18" charset="0"/>
                          <a:cs typeface="Times New Roman" panose="02020603050405020304" pitchFamily="18" charset="0"/>
                        </a:rPr>
                        <a:t>1</a:t>
                      </a:r>
                      <a:endParaRPr lang="tr-TR" sz="1400" b="1" dirty="0">
                        <a:latin typeface="Times New Roman" panose="02020603050405020304" pitchFamily="18" charset="0"/>
                        <a:cs typeface="Times New Roman" panose="02020603050405020304" pitchFamily="18" charset="0"/>
                      </a:endParaRPr>
                    </a:p>
                  </a:txBody>
                  <a:tcPr/>
                </a:tc>
              </a:tr>
              <a:tr h="370840">
                <a:tc>
                  <a:txBody>
                    <a:bodyPr/>
                    <a:lstStyle/>
                    <a:p>
                      <a:pPr algn="l"/>
                      <a:r>
                        <a:rPr lang="tr-TR" sz="1400" dirty="0" smtClean="0">
                          <a:latin typeface="Times New Roman" panose="02020603050405020304" pitchFamily="18" charset="0"/>
                          <a:cs typeface="Times New Roman" panose="02020603050405020304" pitchFamily="18" charset="0"/>
                        </a:rPr>
                        <a:t>Doçent</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Şef</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dirty="0">
                        <a:latin typeface="Times New Roman" panose="02020603050405020304" pitchFamily="18" charset="0"/>
                        <a:cs typeface="Times New Roman" panose="02020603050405020304" pitchFamily="18" charset="0"/>
                      </a:endParaRPr>
                    </a:p>
                  </a:txBody>
                  <a:tcPr/>
                </a:tc>
              </a:tr>
              <a:tr h="370840">
                <a:tc>
                  <a:txBody>
                    <a:bodyPr/>
                    <a:lstStyle/>
                    <a:p>
                      <a:pPr algn="l"/>
                      <a:r>
                        <a:rPr lang="tr-TR" sz="1400" dirty="0" smtClean="0">
                          <a:latin typeface="Times New Roman" panose="02020603050405020304" pitchFamily="18" charset="0"/>
                          <a:cs typeface="Times New Roman" panose="02020603050405020304" pitchFamily="18" charset="0"/>
                        </a:rPr>
                        <a:t>Yardımcı Doçent</a:t>
                      </a:r>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                 </a:t>
                      </a:r>
                      <a:r>
                        <a:rPr lang="tr-TR" sz="1400" b="1" dirty="0" smtClean="0">
                          <a:latin typeface="Times New Roman" panose="02020603050405020304" pitchFamily="18" charset="0"/>
                          <a:cs typeface="Times New Roman" panose="02020603050405020304" pitchFamily="18" charset="0"/>
                        </a:rPr>
                        <a:t>1</a:t>
                      </a:r>
                      <a:endParaRPr lang="tr-TR" sz="1400" b="1" dirty="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Ayniyat Saymanı</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dirty="0">
                        <a:latin typeface="Times New Roman" panose="02020603050405020304" pitchFamily="18" charset="0"/>
                        <a:cs typeface="Times New Roman" panose="02020603050405020304" pitchFamily="18" charset="0"/>
                      </a:endParaRPr>
                    </a:p>
                  </a:txBody>
                  <a:tcPr/>
                </a:tc>
              </a:tr>
              <a:tr h="370840">
                <a:tc>
                  <a:txBody>
                    <a:bodyPr/>
                    <a:lstStyle/>
                    <a:p>
                      <a:pPr algn="l"/>
                      <a:r>
                        <a:rPr lang="tr-TR" sz="1400" dirty="0" smtClean="0">
                          <a:latin typeface="Times New Roman" panose="02020603050405020304" pitchFamily="18" charset="0"/>
                          <a:cs typeface="Times New Roman" panose="02020603050405020304" pitchFamily="18" charset="0"/>
                        </a:rPr>
                        <a:t>Öğretim Görevlisi</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Ambar Memuru</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r>
              <a:tr h="370840">
                <a:tc>
                  <a:txBody>
                    <a:bodyPr/>
                    <a:lstStyle/>
                    <a:p>
                      <a:pPr algn="l"/>
                      <a:r>
                        <a:rPr lang="tr-TR" sz="1400" dirty="0" smtClean="0">
                          <a:latin typeface="Times New Roman" panose="02020603050405020304" pitchFamily="18" charset="0"/>
                          <a:cs typeface="Times New Roman" panose="02020603050405020304" pitchFamily="18" charset="0"/>
                        </a:rPr>
                        <a:t>Okutman</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Bilgisayar İşletmeni</a:t>
                      </a:r>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b="1" dirty="0" smtClean="0">
                          <a:latin typeface="Times New Roman" panose="02020603050405020304" pitchFamily="18" charset="0"/>
                          <a:cs typeface="Times New Roman" panose="02020603050405020304" pitchFamily="18" charset="0"/>
                        </a:rPr>
                        <a:t>                1</a:t>
                      </a:r>
                      <a:endParaRPr lang="tr-TR" sz="1400" b="1" dirty="0">
                        <a:latin typeface="Times New Roman" panose="02020603050405020304" pitchFamily="18" charset="0"/>
                        <a:cs typeface="Times New Roman" panose="02020603050405020304" pitchFamily="18" charset="0"/>
                      </a:endParaRPr>
                    </a:p>
                  </a:txBody>
                  <a:tcPr/>
                </a:tc>
              </a:tr>
              <a:tr h="370840">
                <a:tc>
                  <a:txBody>
                    <a:bodyPr/>
                    <a:lstStyle/>
                    <a:p>
                      <a:pPr algn="l"/>
                      <a:r>
                        <a:rPr lang="tr-TR" sz="1400" dirty="0" smtClean="0">
                          <a:latin typeface="Times New Roman" panose="02020603050405020304" pitchFamily="18" charset="0"/>
                          <a:cs typeface="Times New Roman" panose="02020603050405020304" pitchFamily="18" charset="0"/>
                        </a:rPr>
                        <a:t>Araştırma Görevlisi</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Memur</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r>
              <a:tr h="370840">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Şirket Personeli</a:t>
                      </a:r>
                      <a:endParaRPr lang="tr-TR" sz="1400" dirty="0">
                        <a:latin typeface="Times New Roman" panose="02020603050405020304" pitchFamily="18" charset="0"/>
                        <a:cs typeface="Times New Roman" panose="02020603050405020304" pitchFamily="18" charset="0"/>
                      </a:endParaRPr>
                    </a:p>
                  </a:txBody>
                  <a:tcPr/>
                </a:tc>
                <a:tc>
                  <a:txBody>
                    <a:bodyPr/>
                    <a:lstStyle/>
                    <a:p>
                      <a:pPr algn="l"/>
                      <a:endParaRPr lang="tr-TR" sz="1400">
                        <a:latin typeface="Times New Roman" panose="02020603050405020304" pitchFamily="18" charset="0"/>
                        <a:cs typeface="Times New Roman" panose="02020603050405020304" pitchFamily="18" charset="0"/>
                      </a:endParaRPr>
                    </a:p>
                  </a:txBody>
                  <a:tcPr/>
                </a:tc>
              </a:tr>
              <a:tr h="370840">
                <a:tc>
                  <a:txBody>
                    <a:bodyPr/>
                    <a:lstStyle/>
                    <a:p>
                      <a:pPr algn="l"/>
                      <a:r>
                        <a:rPr lang="tr-TR" sz="1400" b="1" dirty="0" smtClean="0">
                          <a:latin typeface="Times New Roman" panose="02020603050405020304" pitchFamily="18" charset="0"/>
                          <a:cs typeface="Times New Roman" panose="02020603050405020304" pitchFamily="18" charset="0"/>
                        </a:rPr>
                        <a:t>Toplam</a:t>
                      </a:r>
                      <a:endParaRPr lang="tr-TR" sz="1400" b="1" dirty="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                </a:t>
                      </a:r>
                      <a:r>
                        <a:rPr lang="tr-TR" sz="1400" b="1" dirty="0" smtClean="0">
                          <a:latin typeface="Times New Roman" panose="02020603050405020304" pitchFamily="18" charset="0"/>
                          <a:cs typeface="Times New Roman" panose="02020603050405020304" pitchFamily="18" charset="0"/>
                        </a:rPr>
                        <a:t>1</a:t>
                      </a:r>
                      <a:endParaRPr lang="tr-TR" sz="1400" b="1" dirty="0">
                        <a:latin typeface="Times New Roman" panose="02020603050405020304" pitchFamily="18" charset="0"/>
                        <a:cs typeface="Times New Roman" panose="02020603050405020304" pitchFamily="18" charset="0"/>
                      </a:endParaRPr>
                    </a:p>
                  </a:txBody>
                  <a:tcPr/>
                </a:tc>
                <a:tc>
                  <a:txBody>
                    <a:bodyPr/>
                    <a:lstStyle/>
                    <a:p>
                      <a:pPr algn="l"/>
                      <a:r>
                        <a:rPr lang="tr-TR" sz="1400" dirty="0" smtClean="0">
                          <a:latin typeface="Times New Roman" panose="02020603050405020304" pitchFamily="18" charset="0"/>
                          <a:cs typeface="Times New Roman" panose="02020603050405020304" pitchFamily="18" charset="0"/>
                        </a:rPr>
                        <a:t>Toplam</a:t>
                      </a:r>
                      <a:endParaRPr lang="tr-TR" sz="1400" dirty="0">
                        <a:latin typeface="Times New Roman" panose="02020603050405020304" pitchFamily="18" charset="0"/>
                        <a:cs typeface="Times New Roman" panose="02020603050405020304" pitchFamily="18" charset="0"/>
                      </a:endParaRPr>
                    </a:p>
                  </a:txBody>
                  <a:tcPr/>
                </a:tc>
                <a:tc>
                  <a:txBody>
                    <a:bodyPr/>
                    <a:lstStyle/>
                    <a:p>
                      <a:pPr algn="l"/>
                      <a:r>
                        <a:rPr lang="tr-TR" sz="1400" b="1" dirty="0" smtClean="0">
                          <a:latin typeface="Times New Roman" panose="02020603050405020304" pitchFamily="18" charset="0"/>
                          <a:cs typeface="Times New Roman" panose="02020603050405020304" pitchFamily="18" charset="0"/>
                        </a:rPr>
                        <a:t>               2</a:t>
                      </a:r>
                      <a:endParaRPr lang="tr-TR" sz="1400" b="1" dirty="0">
                        <a:latin typeface="Times New Roman" panose="02020603050405020304" pitchFamily="18" charset="0"/>
                        <a:cs typeface="Times New Roman" panose="02020603050405020304" pitchFamily="18" charset="0"/>
                      </a:endParaRPr>
                    </a:p>
                  </a:txBody>
                  <a:tcPr/>
                </a:tc>
              </a:tr>
            </a:tbl>
          </a:graphicData>
        </a:graphic>
      </p:graphicFrame>
      <p:sp>
        <p:nvSpPr>
          <p:cNvPr id="3" name="Dikdörtgen 2"/>
          <p:cNvSpPr/>
          <p:nvPr/>
        </p:nvSpPr>
        <p:spPr>
          <a:xfrm>
            <a:off x="11762483" y="6362002"/>
            <a:ext cx="276038" cy="307777"/>
          </a:xfrm>
          <a:prstGeom prst="rect">
            <a:avLst/>
          </a:prstGeom>
        </p:spPr>
        <p:txBody>
          <a:bodyPr wrap="none">
            <a:spAutoFit/>
          </a:bodyPr>
          <a:lstStyle/>
          <a:p>
            <a:r>
              <a:rPr lang="tr-TR" sz="1400" dirty="0" smtClean="0"/>
              <a:t>5</a:t>
            </a:r>
            <a:endParaRPr lang="tr-TR" sz="1400" dirty="0"/>
          </a:p>
        </p:txBody>
      </p:sp>
      <p:sp>
        <p:nvSpPr>
          <p:cNvPr id="5" name="Dikdörtgen 4"/>
          <p:cNvSpPr/>
          <p:nvPr/>
        </p:nvSpPr>
        <p:spPr>
          <a:xfrm>
            <a:off x="8887316" y="6362002"/>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spTree>
    <p:extLst>
      <p:ext uri="{BB962C8B-B14F-4D97-AF65-F5344CB8AC3E}">
        <p14:creationId xmlns:p14="http://schemas.microsoft.com/office/powerpoint/2010/main" val="4135631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66700" y="652600"/>
            <a:ext cx="8877300" cy="1492716"/>
          </a:xfrm>
          <a:prstGeom prst="rect">
            <a:avLst/>
          </a:prstGeom>
        </p:spPr>
        <p:txBody>
          <a:bodyPr wrap="square">
            <a:spAutoFit/>
          </a:bodyPr>
          <a:lstStyle/>
          <a:p>
            <a:pPr algn="just">
              <a:spcAft>
                <a:spcPts val="0"/>
              </a:spcAft>
            </a:pPr>
            <a:r>
              <a:rPr lang="tr-TR" sz="1600" dirty="0">
                <a:latin typeface="Arial" panose="020B0604020202020204" pitchFamily="34" charset="0"/>
                <a:ea typeface="Times New Roman" panose="02020603050405020304" pitchFamily="18" charset="0"/>
              </a:rPr>
              <a:t> </a:t>
            </a:r>
            <a:endParaRPr lang="tr-TR" sz="1600" dirty="0">
              <a:latin typeface="Times New Roman" panose="02020603050405020304" pitchFamily="18" charset="0"/>
              <a:ea typeface="Times New Roman" panose="02020603050405020304" pitchFamily="18" charset="0"/>
            </a:endParaRPr>
          </a:p>
          <a:p>
            <a:pPr>
              <a:spcAft>
                <a:spcPts val="595"/>
              </a:spcAft>
            </a:pPr>
            <a:r>
              <a:rPr lang="tr-TR" sz="1600" b="1" i="1" dirty="0">
                <a:latin typeface="Times New Roman" panose="02020603050405020304" pitchFamily="18" charset="0"/>
                <a:ea typeface="Times New Roman" panose="02020603050405020304" pitchFamily="18" charset="0"/>
              </a:rPr>
              <a:t> </a:t>
            </a:r>
            <a:r>
              <a:rPr lang="en-US" sz="1600" b="1" i="1" dirty="0">
                <a:latin typeface="Times New Roman" panose="02020603050405020304" pitchFamily="18" charset="0"/>
                <a:ea typeface="Times New Roman" panose="02020603050405020304" pitchFamily="18" charset="0"/>
              </a:rPr>
              <a:t>MİSYONUMUZ</a:t>
            </a:r>
            <a:endParaRPr lang="tr-TR" sz="1600" dirty="0">
              <a:latin typeface="Times New Roman" panose="02020603050405020304" pitchFamily="18" charset="0"/>
              <a:ea typeface="Times New Roman" panose="02020603050405020304" pitchFamily="18" charset="0"/>
            </a:endParaRPr>
          </a:p>
          <a:p>
            <a:pPr>
              <a:spcAft>
                <a:spcPts val="595"/>
              </a:spcAft>
            </a:pPr>
            <a:r>
              <a:rPr lang="en-US" dirty="0" err="1">
                <a:latin typeface="Times New Roman" panose="02020603050405020304" pitchFamily="18" charset="0"/>
                <a:ea typeface="Times New Roman" panose="02020603050405020304" pitchFamily="18" charset="0"/>
              </a:rPr>
              <a:t>Evrensel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değerler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ışığında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birikim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becerileri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ile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bölgesindeki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ekonomik</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sosyal</a:t>
            </a:r>
            <a:r>
              <a:rPr lang="en-US" dirty="0" smtClean="0">
                <a:latin typeface="Times New Roman" panose="02020603050405020304" pitchFamily="18" charset="0"/>
                <a:ea typeface="Times New Roman" panose="02020603050405020304" pitchFamily="18" charset="0"/>
              </a:rPr>
              <a:t>,</a:t>
            </a:r>
            <a:r>
              <a:rPr lang="tr-TR" dirty="0" smtClean="0">
                <a:latin typeface="Times New Roman" panose="02020603050405020304" pitchFamily="18" charset="0"/>
                <a:ea typeface="Times New Roman" panose="02020603050405020304" pitchFamily="18" charset="0"/>
              </a:rPr>
              <a:t>ve</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kültürel</a:t>
            </a:r>
            <a:r>
              <a:rPr lang="en-US" dirty="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gelişmelere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katkı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sağlayarak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etik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değerlere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duyarlı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paylaşımcı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araştırmacı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mesleki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açıdan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yetkin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bireyler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yetiştirmek</a:t>
            </a:r>
            <a:r>
              <a:rPr lang="en-US" dirty="0">
                <a:latin typeface="Times New Roman" panose="02020603050405020304" pitchFamily="18" charset="0"/>
                <a:ea typeface="Times New Roman" panose="02020603050405020304" pitchFamily="18" charset="0"/>
              </a:rPr>
              <a:t>.</a:t>
            </a:r>
            <a:endParaRPr lang="tr-TR" sz="1600" dirty="0">
              <a:effectLst/>
              <a:latin typeface="Times New Roman" panose="02020603050405020304" pitchFamily="18" charset="0"/>
              <a:ea typeface="Times New Roman" panose="02020603050405020304" pitchFamily="18" charset="0"/>
            </a:endParaRPr>
          </a:p>
        </p:txBody>
      </p:sp>
      <p:sp>
        <p:nvSpPr>
          <p:cNvPr id="3" name="Dikdörtgen 2"/>
          <p:cNvSpPr/>
          <p:nvPr/>
        </p:nvSpPr>
        <p:spPr>
          <a:xfrm>
            <a:off x="266700" y="2895599"/>
            <a:ext cx="8877300" cy="1492716"/>
          </a:xfrm>
          <a:prstGeom prst="rect">
            <a:avLst/>
          </a:prstGeom>
        </p:spPr>
        <p:txBody>
          <a:bodyPr wrap="square">
            <a:spAutoFit/>
          </a:bodyPr>
          <a:lstStyle/>
          <a:p>
            <a:pPr algn="just">
              <a:spcAft>
                <a:spcPts val="0"/>
              </a:spcAft>
            </a:pPr>
            <a:r>
              <a:rPr lang="tr-TR" sz="1600" dirty="0">
                <a:solidFill>
                  <a:srgbClr val="000000"/>
                </a:solidFill>
                <a:latin typeface="Arial" panose="020B0604020202020204" pitchFamily="34" charset="0"/>
                <a:ea typeface="Times New Roman" panose="02020603050405020304" pitchFamily="18" charset="0"/>
              </a:rPr>
              <a:t> </a:t>
            </a:r>
            <a:endParaRPr lang="tr-TR" sz="1600" dirty="0">
              <a:latin typeface="Times New Roman" panose="02020603050405020304" pitchFamily="18" charset="0"/>
              <a:ea typeface="Times New Roman" panose="02020603050405020304" pitchFamily="18" charset="0"/>
            </a:endParaRPr>
          </a:p>
          <a:p>
            <a:pPr>
              <a:spcAft>
                <a:spcPts val="595"/>
              </a:spcAft>
            </a:pPr>
            <a:r>
              <a:rPr lang="en-US" sz="1600" b="1" i="1" dirty="0">
                <a:latin typeface="Times New Roman" panose="02020603050405020304" pitchFamily="18" charset="0"/>
                <a:ea typeface="Times New Roman" panose="02020603050405020304" pitchFamily="18" charset="0"/>
              </a:rPr>
              <a:t>VİZYONUMUZ</a:t>
            </a:r>
            <a:endParaRPr lang="tr-TR" sz="1600" dirty="0">
              <a:latin typeface="Times New Roman" panose="02020603050405020304" pitchFamily="18" charset="0"/>
              <a:ea typeface="Times New Roman" panose="02020603050405020304" pitchFamily="18" charset="0"/>
            </a:endParaRPr>
          </a:p>
          <a:p>
            <a:pPr>
              <a:spcAft>
                <a:spcPts val="1200"/>
              </a:spcAft>
            </a:pPr>
            <a:r>
              <a:rPr lang="en-US" dirty="0" err="1">
                <a:latin typeface="Times New Roman" panose="02020603050405020304" pitchFamily="18" charset="0"/>
                <a:ea typeface="Times New Roman" panose="02020603050405020304" pitchFamily="18" charset="0"/>
              </a:rPr>
              <a:t>Eğitim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öğretim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araştırma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kalitesi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ile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tanınmış</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yerel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ulusal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sorunları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çözmeye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yönelik</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çalışmalar</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yapan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evrensel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değerlere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saygılı</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toplam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kalite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yönetimi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ilkelerini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benimsemiş</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sürekli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gelişen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üniversite</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olmak</a:t>
            </a:r>
            <a:r>
              <a:rPr lang="en-US" dirty="0">
                <a:latin typeface="Times New Roman" panose="02020603050405020304" pitchFamily="18" charset="0"/>
                <a:ea typeface="Times New Roman" panose="02020603050405020304" pitchFamily="18" charset="0"/>
              </a:rPr>
              <a:t>.</a:t>
            </a:r>
            <a:endParaRPr lang="tr-TR" sz="1600" dirty="0">
              <a:effectLst/>
              <a:latin typeface="Times New Roman" panose="02020603050405020304" pitchFamily="18" charset="0"/>
              <a:ea typeface="Times New Roman" panose="02020603050405020304" pitchFamily="18" charset="0"/>
            </a:endParaRPr>
          </a:p>
        </p:txBody>
      </p:sp>
      <p:pic>
        <p:nvPicPr>
          <p:cNvPr id="4" name="Picture 2" descr="C:\Users\SERHAT56\Desktop\0123.png"/>
          <p:cNvPicPr>
            <a:picLocks noChangeAspect="1" noChangeArrowheads="1"/>
          </p:cNvPicPr>
          <p:nvPr/>
        </p:nvPicPr>
        <p:blipFill>
          <a:blip r:embed="rId2"/>
          <a:srcRect/>
          <a:stretch>
            <a:fillRect/>
          </a:stretch>
        </p:blipFill>
        <p:spPr bwMode="auto">
          <a:xfrm>
            <a:off x="9406693" y="0"/>
            <a:ext cx="2876550" cy="1524000"/>
          </a:xfrm>
          <a:prstGeom prst="rect">
            <a:avLst/>
          </a:prstGeom>
          <a:noFill/>
        </p:spPr>
      </p:pic>
      <p:sp>
        <p:nvSpPr>
          <p:cNvPr id="5" name="Dikdörtgen 4"/>
          <p:cNvSpPr/>
          <p:nvPr/>
        </p:nvSpPr>
        <p:spPr>
          <a:xfrm>
            <a:off x="11745066" y="6379420"/>
            <a:ext cx="276038" cy="307777"/>
          </a:xfrm>
          <a:prstGeom prst="rect">
            <a:avLst/>
          </a:prstGeom>
        </p:spPr>
        <p:txBody>
          <a:bodyPr wrap="none">
            <a:spAutoFit/>
          </a:bodyPr>
          <a:lstStyle/>
          <a:p>
            <a:r>
              <a:rPr lang="tr-TR" sz="1400" dirty="0" smtClean="0"/>
              <a:t>6</a:t>
            </a:r>
            <a:endParaRPr lang="tr-TR" sz="1400" dirty="0"/>
          </a:p>
        </p:txBody>
      </p:sp>
      <p:sp>
        <p:nvSpPr>
          <p:cNvPr id="6" name="Dikdörtgen 5"/>
          <p:cNvSpPr/>
          <p:nvPr/>
        </p:nvSpPr>
        <p:spPr>
          <a:xfrm>
            <a:off x="8804334" y="6379420"/>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pic>
        <p:nvPicPr>
          <p:cNvPr id="7" name="Resim 6" descr="C:\Users\mahmut\Desktop\indir.jpg"/>
          <p:cNvPicPr/>
          <p:nvPr/>
        </p:nvPicPr>
        <p:blipFill>
          <a:blip r:embed="rId3">
            <a:extLst>
              <a:ext uri="{28A0092B-C50C-407E-A947-70E740481C1C}">
                <a14:useLocalDpi xmlns:a14="http://schemas.microsoft.com/office/drawing/2010/main" val="0"/>
              </a:ext>
            </a:extLst>
          </a:blip>
          <a:srcRect/>
          <a:stretch>
            <a:fillRect/>
          </a:stretch>
        </p:blipFill>
        <p:spPr bwMode="auto">
          <a:xfrm>
            <a:off x="266700" y="5810897"/>
            <a:ext cx="1257300" cy="876300"/>
          </a:xfrm>
          <a:prstGeom prst="rect">
            <a:avLst/>
          </a:prstGeom>
          <a:noFill/>
          <a:ln>
            <a:noFill/>
          </a:ln>
        </p:spPr>
      </p:pic>
    </p:spTree>
    <p:extLst>
      <p:ext uri="{BB962C8B-B14F-4D97-AF65-F5344CB8AC3E}">
        <p14:creationId xmlns:p14="http://schemas.microsoft.com/office/powerpoint/2010/main" val="119295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SERHAT56\Desktop\0123.png"/>
          <p:cNvPicPr>
            <a:picLocks noChangeAspect="1" noChangeArrowheads="1"/>
          </p:cNvPicPr>
          <p:nvPr/>
        </p:nvPicPr>
        <p:blipFill>
          <a:blip r:embed="rId2"/>
          <a:srcRect/>
          <a:stretch>
            <a:fillRect/>
          </a:stretch>
        </p:blipFill>
        <p:spPr bwMode="auto">
          <a:xfrm>
            <a:off x="9415401" y="0"/>
            <a:ext cx="2876550" cy="1524000"/>
          </a:xfrm>
          <a:prstGeom prst="rect">
            <a:avLst/>
          </a:prstGeom>
          <a:noFill/>
        </p:spPr>
      </p:pic>
      <p:graphicFrame>
        <p:nvGraphicFramePr>
          <p:cNvPr id="7" name="Tablo 6"/>
          <p:cNvGraphicFramePr>
            <a:graphicFrameLocks noGrp="1"/>
          </p:cNvGraphicFramePr>
          <p:nvPr>
            <p:extLst>
              <p:ext uri="{D42A27DB-BD31-4B8C-83A1-F6EECF244321}">
                <p14:modId xmlns:p14="http://schemas.microsoft.com/office/powerpoint/2010/main" val="3095884647"/>
              </p:ext>
            </p:extLst>
          </p:nvPr>
        </p:nvGraphicFramePr>
        <p:xfrm>
          <a:off x="78374" y="740229"/>
          <a:ext cx="9666516" cy="5050971"/>
        </p:xfrm>
        <a:graphic>
          <a:graphicData uri="http://schemas.openxmlformats.org/drawingml/2006/table">
            <a:tbl>
              <a:tblPr firstRow="1" firstCol="1" bandRow="1">
                <a:tableStyleId>{5C22544A-7EE6-4342-B048-85BDC9FD1C3A}</a:tableStyleId>
              </a:tblPr>
              <a:tblGrid>
                <a:gridCol w="4833258"/>
                <a:gridCol w="4833258"/>
              </a:tblGrid>
              <a:tr h="505097">
                <a:tc>
                  <a:txBody>
                    <a:bodyPr/>
                    <a:lstStyle/>
                    <a:p>
                      <a:pPr algn="ctr">
                        <a:spcAft>
                          <a:spcPts val="0"/>
                        </a:spcAft>
                      </a:pPr>
                      <a:r>
                        <a:rPr lang="tr-TR" sz="1800" dirty="0">
                          <a:effectLst/>
                          <a:latin typeface="Times New Roman" panose="02020603050405020304" pitchFamily="18" charset="0"/>
                          <a:cs typeface="Times New Roman" panose="02020603050405020304" pitchFamily="18" charset="0"/>
                        </a:rPr>
                        <a:t>Stratejik Amaçlar</a:t>
                      </a:r>
                      <a:endParaRPr lang="tr-TR"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800" dirty="0">
                          <a:effectLst/>
                          <a:latin typeface="Times New Roman" panose="02020603050405020304" pitchFamily="18" charset="0"/>
                          <a:cs typeface="Times New Roman" panose="02020603050405020304" pitchFamily="18" charset="0"/>
                        </a:rPr>
                        <a:t>Stratejik Hedefler</a:t>
                      </a:r>
                      <a:endParaRPr lang="tr-TR" sz="18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r h="2020388">
                <a:tc rowSpan="2">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Enstitü vasıtasıyla bölgede yaşayan dilleri tanımak, kaybolan kültürel mirasımızı tekrar canlandırmak ve yaşatmak.</a:t>
                      </a:r>
                      <a:endParaRPr lang="tr-TR"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Yaşayan Diller Enstitüsü olarak Siirt Üniversitesinden yayılan bilimin ışığında, sahip olduğumuz dil farklılıklarına ait zenginliklerimizi koruyup geliştirmek. </a:t>
                      </a:r>
                      <a:endParaRPr lang="tr-TR"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b"/>
                </a:tc>
              </a:tr>
              <a:tr h="2525486">
                <a:tc vMerge="1">
                  <a:txBody>
                    <a:bodyPr/>
                    <a:lstStyle/>
                    <a:p>
                      <a:endParaRPr lang="tr-TR"/>
                    </a:p>
                  </a:txBody>
                  <a:tcPr/>
                </a:tc>
                <a:tc>
                  <a:txBody>
                    <a:bodyPr/>
                    <a:lstStyle/>
                    <a:p>
                      <a:pPr algn="l">
                        <a:spcAft>
                          <a:spcPts val="0"/>
                        </a:spcAft>
                      </a:pPr>
                      <a:r>
                        <a:rPr lang="tr-TR" sz="1600" dirty="0">
                          <a:effectLst/>
                          <a:latin typeface="Times New Roman" panose="02020603050405020304" pitchFamily="18" charset="0"/>
                          <a:cs typeface="Times New Roman" panose="02020603050405020304" pitchFamily="18" charset="0"/>
                        </a:rPr>
                        <a:t>Bugün dünyada önemli kültürel miraslardan biri olarak kabul edilen yerel diller konusunda yazılı bir kültür oluşturmak ve kaybolma tehlikesi ile karşı karşıya kalan dillerin kültürel devamlılığını sağlamak. </a:t>
                      </a:r>
                      <a:endParaRPr lang="tr-TR"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b"/>
                </a:tc>
              </a:tr>
            </a:tbl>
          </a:graphicData>
        </a:graphic>
      </p:graphicFrame>
      <p:sp>
        <p:nvSpPr>
          <p:cNvPr id="8" name="Rectangle 3"/>
          <p:cNvSpPr>
            <a:spLocks noChangeArrowheads="1"/>
          </p:cNvSpPr>
          <p:nvPr/>
        </p:nvSpPr>
        <p:spPr bwMode="auto">
          <a:xfrm>
            <a:off x="2429692" y="5458461"/>
            <a:ext cx="752420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tr-TR"/>
          </a:p>
        </p:txBody>
      </p:sp>
      <p:sp>
        <p:nvSpPr>
          <p:cNvPr id="3" name="Dikdörtgen 2"/>
          <p:cNvSpPr/>
          <p:nvPr/>
        </p:nvSpPr>
        <p:spPr>
          <a:xfrm>
            <a:off x="11771192" y="6421540"/>
            <a:ext cx="276038" cy="307777"/>
          </a:xfrm>
          <a:prstGeom prst="rect">
            <a:avLst/>
          </a:prstGeom>
        </p:spPr>
        <p:txBody>
          <a:bodyPr wrap="none">
            <a:spAutoFit/>
          </a:bodyPr>
          <a:lstStyle/>
          <a:p>
            <a:r>
              <a:rPr lang="tr-TR" sz="1400" dirty="0" smtClean="0"/>
              <a:t>7</a:t>
            </a:r>
            <a:endParaRPr lang="tr-TR" sz="1400" dirty="0"/>
          </a:p>
        </p:txBody>
      </p:sp>
      <p:sp>
        <p:nvSpPr>
          <p:cNvPr id="4" name="Dikdörtgen 3"/>
          <p:cNvSpPr/>
          <p:nvPr/>
        </p:nvSpPr>
        <p:spPr>
          <a:xfrm>
            <a:off x="8861190" y="6421540"/>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spTree>
    <p:extLst>
      <p:ext uri="{BB962C8B-B14F-4D97-AF65-F5344CB8AC3E}">
        <p14:creationId xmlns:p14="http://schemas.microsoft.com/office/powerpoint/2010/main" val="1509339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3755766917"/>
              </p:ext>
            </p:extLst>
          </p:nvPr>
        </p:nvGraphicFramePr>
        <p:xfrm>
          <a:off x="0" y="762000"/>
          <a:ext cx="9806469" cy="5278379"/>
        </p:xfrm>
        <a:graphic>
          <a:graphicData uri="http://schemas.openxmlformats.org/drawingml/2006/table">
            <a:tbl>
              <a:tblPr firstRow="1" firstCol="1" bandRow="1">
                <a:tableStyleId>{5C22544A-7EE6-4342-B048-85BDC9FD1C3A}</a:tableStyleId>
              </a:tblPr>
              <a:tblGrid>
                <a:gridCol w="114300"/>
                <a:gridCol w="1907328"/>
                <a:gridCol w="1181657"/>
                <a:gridCol w="1351380"/>
                <a:gridCol w="2850066"/>
                <a:gridCol w="1200869"/>
                <a:gridCol w="1200869"/>
              </a:tblGrid>
              <a:tr h="931583">
                <a:tc>
                  <a:txBody>
                    <a:bodyPr/>
                    <a:lstStyle/>
                    <a:p>
                      <a:pPr algn="ctr">
                        <a:spcAft>
                          <a:spcPts val="0"/>
                        </a:spcAft>
                      </a:pPr>
                      <a:r>
                        <a:rPr lang="tr-TR" sz="1200" dirty="0">
                          <a:effectLst/>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gridSpan="6">
                  <a:txBody>
                    <a:bodyPr/>
                    <a:lstStyle/>
                    <a:p>
                      <a:pPr algn="ctr">
                        <a:spcAft>
                          <a:spcPts val="0"/>
                        </a:spcAft>
                      </a:pPr>
                      <a:r>
                        <a:rPr lang="tr-TR" sz="2000" b="1" i="1" dirty="0" smtClean="0">
                          <a:effectLst/>
                          <a:latin typeface="Times New Roman" panose="02020603050405020304" pitchFamily="18" charset="0"/>
                          <a:cs typeface="Times New Roman" panose="02020603050405020304" pitchFamily="18" charset="0"/>
                        </a:rPr>
                        <a:t>Taşınır </a:t>
                      </a:r>
                      <a:r>
                        <a:rPr lang="tr-TR" sz="2000" b="1" i="1" dirty="0">
                          <a:effectLst/>
                          <a:latin typeface="Times New Roman" panose="02020603050405020304" pitchFamily="18" charset="0"/>
                          <a:cs typeface="Times New Roman" panose="02020603050405020304" pitchFamily="18" charset="0"/>
                        </a:rPr>
                        <a:t>Malzeme Listesi</a:t>
                      </a:r>
                      <a:endParaRPr lang="tr-TR" sz="2000" b="1" i="1"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95402">
                <a:tc>
                  <a:txBody>
                    <a:bodyPr/>
                    <a:lstStyle/>
                    <a:p>
                      <a:pPr algn="ctr">
                        <a:spcAft>
                          <a:spcPts val="0"/>
                        </a:spcAft>
                      </a:pPr>
                      <a:r>
                        <a:rPr lang="tr-TR" sz="12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Hesap Kodu</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I</a:t>
                      </a:r>
                      <a:r>
                        <a:rPr lang="tr-TR" sz="1400" dirty="0" smtClean="0">
                          <a:effectLst/>
                          <a:latin typeface="Times New Roman" panose="02020603050405020304" pitchFamily="18" charset="0"/>
                          <a:cs typeface="Times New Roman" panose="02020603050405020304" pitchFamily="18" charset="0"/>
                        </a:rPr>
                        <a:t>. Düzey </a:t>
                      </a:r>
                      <a:r>
                        <a:rPr lang="tr-TR" sz="1400" dirty="0">
                          <a:effectLst/>
                          <a:latin typeface="Times New Roman" panose="02020603050405020304" pitchFamily="18" charset="0"/>
                          <a:cs typeface="Times New Roman" panose="02020603050405020304" pitchFamily="18" charset="0"/>
                        </a:rPr>
                        <a:t>Kodu</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II. Düzey Kodu</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Dayanıklı Taşınırlar</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Ölçü Birimi</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Miktar</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r h="906879">
                <a:tc>
                  <a:txBody>
                    <a:bodyPr/>
                    <a:lstStyle/>
                    <a:p>
                      <a:pPr algn="ctr">
                        <a:spcAft>
                          <a:spcPts val="0"/>
                        </a:spcAft>
                      </a:pPr>
                      <a:r>
                        <a:rPr lang="tr-TR" sz="12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253</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02</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05</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Güç elektroniği ve basınçlı makineler ile</a:t>
                      </a:r>
                    </a:p>
                    <a:p>
                      <a:pPr algn="ctr">
                        <a:spcAft>
                          <a:spcPts val="0"/>
                        </a:spcAft>
                      </a:pPr>
                      <a:r>
                        <a:rPr lang="tr-TR" sz="1400">
                          <a:effectLst/>
                          <a:latin typeface="Times New Roman" panose="02020603050405020304" pitchFamily="18" charset="0"/>
                          <a:cs typeface="Times New Roman" panose="02020603050405020304" pitchFamily="18" charset="0"/>
                        </a:rPr>
                        <a:t>aletleri</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Adet</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1</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r h="495402">
                <a:tc>
                  <a:txBody>
                    <a:bodyPr/>
                    <a:lstStyle/>
                    <a:p>
                      <a:pPr algn="ctr">
                        <a:spcAft>
                          <a:spcPts val="0"/>
                        </a:spcAft>
                      </a:pPr>
                      <a:r>
                        <a:rPr lang="tr-TR" sz="12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253</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03</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02</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Buzdolapları</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Adet</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r h="691826">
                <a:tc>
                  <a:txBody>
                    <a:bodyPr/>
                    <a:lstStyle/>
                    <a:p>
                      <a:pPr algn="ctr">
                        <a:spcAft>
                          <a:spcPts val="0"/>
                        </a:spcAft>
                      </a:pPr>
                      <a:r>
                        <a:rPr lang="tr-TR" sz="12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255</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01</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Bilgisayar ve</a:t>
                      </a:r>
                    </a:p>
                    <a:p>
                      <a:pPr algn="ctr">
                        <a:spcAft>
                          <a:spcPts val="0"/>
                        </a:spcAft>
                      </a:pPr>
                      <a:r>
                        <a:rPr lang="tr-TR" sz="1400" dirty="0">
                          <a:effectLst/>
                          <a:latin typeface="Times New Roman" panose="02020603050405020304" pitchFamily="18" charset="0"/>
                          <a:cs typeface="Times New Roman" panose="02020603050405020304" pitchFamily="18" charset="0"/>
                        </a:rPr>
                        <a:t>Sunucular</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Adet</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8</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r h="495402">
                <a:tc>
                  <a:txBody>
                    <a:bodyPr/>
                    <a:lstStyle/>
                    <a:p>
                      <a:pPr algn="ctr">
                        <a:spcAft>
                          <a:spcPts val="0"/>
                        </a:spcAft>
                      </a:pPr>
                      <a:r>
                        <a:rPr lang="tr-TR" sz="12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255</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Bilgisayar çevre Birimleri</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endParaRPr lang="tr-TR" sz="1400" dirty="0">
                        <a:effectLst/>
                        <a:latin typeface="Times New Roman" panose="02020603050405020304" pitchFamily="18" charset="0"/>
                        <a:cs typeface="Times New Roman" panose="02020603050405020304" pitchFamily="18" charset="0"/>
                      </a:endParaRPr>
                    </a:p>
                  </a:txBody>
                  <a:tcPr marL="44450" marR="44450" marT="0" marB="0" anchor="ctr"/>
                </a:tc>
                <a:tc>
                  <a:txBody>
                    <a:bodyPr/>
                    <a:lstStyle/>
                    <a:p>
                      <a:pPr algn="ctr"/>
                      <a:r>
                        <a:rPr lang="tr-TR" sz="1400" dirty="0" smtClean="0">
                          <a:effectLst/>
                          <a:latin typeface="Times New Roman" panose="02020603050405020304" pitchFamily="18" charset="0"/>
                          <a:cs typeface="Times New Roman" panose="02020603050405020304" pitchFamily="18" charset="0"/>
                        </a:rPr>
                        <a:t>4</a:t>
                      </a:r>
                      <a:endParaRPr lang="tr-TR" sz="1400" dirty="0">
                        <a:effectLst/>
                        <a:latin typeface="Times New Roman" panose="02020603050405020304" pitchFamily="18" charset="0"/>
                        <a:cs typeface="Times New Roman" panose="02020603050405020304" pitchFamily="18" charset="0"/>
                      </a:endParaRPr>
                    </a:p>
                  </a:txBody>
                  <a:tcPr marL="44450" marR="44450" marT="0" marB="0" anchor="ctr"/>
                </a:tc>
              </a:tr>
              <a:tr h="673345">
                <a:tc>
                  <a:txBody>
                    <a:bodyPr/>
                    <a:lstStyle/>
                    <a:p>
                      <a:pPr algn="ctr">
                        <a:spcAft>
                          <a:spcPts val="0"/>
                        </a:spcAft>
                      </a:pPr>
                      <a:r>
                        <a:rPr lang="tr-TR" sz="1200" dirty="0">
                          <a:effectLst/>
                        </a:rPr>
                        <a:t> </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255</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02</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099</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Diğer büro makineleri ve Aletleri grubu</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Adet</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3</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r h="588540">
                <a:tc>
                  <a:txBody>
                    <a:bodyPr/>
                    <a:lstStyle/>
                    <a:p>
                      <a:pPr algn="ctr">
                        <a:spcAft>
                          <a:spcPts val="0"/>
                        </a:spcAft>
                      </a:pPr>
                      <a:r>
                        <a:rPr lang="tr-TR" sz="12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255</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03</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01</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Büro Mobilyaları</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a:effectLst/>
                          <a:latin typeface="Times New Roman" panose="02020603050405020304" pitchFamily="18" charset="0"/>
                          <a:cs typeface="Times New Roman" panose="02020603050405020304" pitchFamily="18" charset="0"/>
                        </a:rPr>
                        <a:t>Adet</a:t>
                      </a:r>
                      <a:endParaRPr lang="tr-TR"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spcAft>
                          <a:spcPts val="0"/>
                        </a:spcAft>
                      </a:pPr>
                      <a:r>
                        <a:rPr lang="tr-TR" sz="1400" dirty="0">
                          <a:effectLst/>
                          <a:latin typeface="Times New Roman" panose="02020603050405020304" pitchFamily="18" charset="0"/>
                          <a:cs typeface="Times New Roman" panose="02020603050405020304" pitchFamily="18" charset="0"/>
                        </a:rPr>
                        <a:t>32</a:t>
                      </a:r>
                      <a:endParaRPr lang="tr-TR"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4450" marR="44450" marT="0" marB="0" anchor="ctr"/>
                </a:tc>
              </a:tr>
            </a:tbl>
          </a:graphicData>
        </a:graphic>
      </p:graphicFrame>
      <p:pic>
        <p:nvPicPr>
          <p:cNvPr id="3" name="Picture 2" descr="C:\Users\SERHAT56\Desktop\0123.png"/>
          <p:cNvPicPr>
            <a:picLocks noChangeAspect="1" noChangeArrowheads="1"/>
          </p:cNvPicPr>
          <p:nvPr/>
        </p:nvPicPr>
        <p:blipFill>
          <a:blip r:embed="rId2"/>
          <a:srcRect/>
          <a:stretch>
            <a:fillRect/>
          </a:stretch>
        </p:blipFill>
        <p:spPr bwMode="auto">
          <a:xfrm>
            <a:off x="9237073" y="0"/>
            <a:ext cx="2876550" cy="1524000"/>
          </a:xfrm>
          <a:prstGeom prst="rect">
            <a:avLst/>
          </a:prstGeom>
          <a:noFill/>
        </p:spPr>
      </p:pic>
      <p:sp>
        <p:nvSpPr>
          <p:cNvPr id="2" name="Dikdörtgen 1"/>
          <p:cNvSpPr/>
          <p:nvPr/>
        </p:nvSpPr>
        <p:spPr>
          <a:xfrm>
            <a:off x="8950053" y="6488668"/>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sp>
        <p:nvSpPr>
          <p:cNvPr id="5" name="Dikdörtgen 4"/>
          <p:cNvSpPr/>
          <p:nvPr/>
        </p:nvSpPr>
        <p:spPr>
          <a:xfrm>
            <a:off x="11710231" y="6488668"/>
            <a:ext cx="276038" cy="307777"/>
          </a:xfrm>
          <a:prstGeom prst="rect">
            <a:avLst/>
          </a:prstGeom>
        </p:spPr>
        <p:txBody>
          <a:bodyPr wrap="none">
            <a:spAutoFit/>
          </a:bodyPr>
          <a:lstStyle/>
          <a:p>
            <a:r>
              <a:rPr lang="tr-TR" sz="1400" dirty="0"/>
              <a:t>8</a:t>
            </a:r>
          </a:p>
        </p:txBody>
      </p:sp>
    </p:spTree>
    <p:extLst>
      <p:ext uri="{BB962C8B-B14F-4D97-AF65-F5344CB8AC3E}">
        <p14:creationId xmlns:p14="http://schemas.microsoft.com/office/powerpoint/2010/main" val="3811951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SERHAT56\Desktop\0123.png"/>
          <p:cNvPicPr>
            <a:picLocks noChangeAspect="1" noChangeArrowheads="1"/>
          </p:cNvPicPr>
          <p:nvPr/>
        </p:nvPicPr>
        <p:blipFill>
          <a:blip r:embed="rId2"/>
          <a:srcRect/>
          <a:stretch>
            <a:fillRect/>
          </a:stretch>
        </p:blipFill>
        <p:spPr bwMode="auto">
          <a:xfrm>
            <a:off x="9315450" y="87086"/>
            <a:ext cx="2876550" cy="1524000"/>
          </a:xfrm>
          <a:prstGeom prst="rect">
            <a:avLst/>
          </a:prstGeom>
          <a:noFill/>
        </p:spPr>
      </p:pic>
      <p:graphicFrame>
        <p:nvGraphicFramePr>
          <p:cNvPr id="3" name="2 Tablo"/>
          <p:cNvGraphicFramePr>
            <a:graphicFrameLocks noGrp="1"/>
          </p:cNvGraphicFramePr>
          <p:nvPr>
            <p:extLst>
              <p:ext uri="{D42A27DB-BD31-4B8C-83A1-F6EECF244321}">
                <p14:modId xmlns:p14="http://schemas.microsoft.com/office/powerpoint/2010/main" val="2196269721"/>
              </p:ext>
            </p:extLst>
          </p:nvPr>
        </p:nvGraphicFramePr>
        <p:xfrm>
          <a:off x="500033" y="780435"/>
          <a:ext cx="8305802" cy="2272486"/>
        </p:xfrm>
        <a:graphic>
          <a:graphicData uri="http://schemas.openxmlformats.org/drawingml/2006/table">
            <a:tbl>
              <a:tblPr/>
              <a:tblGrid>
                <a:gridCol w="1674572"/>
                <a:gridCol w="2579975"/>
                <a:gridCol w="2178094"/>
                <a:gridCol w="1873161"/>
              </a:tblGrid>
              <a:tr h="197086">
                <a:tc gridSpan="4">
                  <a:txBody>
                    <a:bodyPr/>
                    <a:lstStyle/>
                    <a:p>
                      <a:pPr algn="ctr" fontAlgn="b"/>
                      <a:r>
                        <a:rPr lang="tr-TR" sz="1200" b="1" i="0" u="none" strike="noStrike" dirty="0" smtClean="0">
                          <a:solidFill>
                            <a:srgbClr val="000000"/>
                          </a:solidFill>
                          <a:latin typeface="Calibri"/>
                        </a:rPr>
                        <a:t>2016 </a:t>
                      </a:r>
                      <a:r>
                        <a:rPr lang="tr-TR" sz="1200" b="1" i="0" u="none" strike="noStrike" dirty="0">
                          <a:solidFill>
                            <a:srgbClr val="000000"/>
                          </a:solidFill>
                          <a:latin typeface="Calibri"/>
                        </a:rPr>
                        <a:t>YILINDA YAPILAN ALIMLAR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197086">
                <a:tc>
                  <a:txBody>
                    <a:bodyPr/>
                    <a:lstStyle/>
                    <a:p>
                      <a:pPr algn="ctr" fontAlgn="b"/>
                      <a:r>
                        <a:rPr lang="tr-TR" sz="1200" b="1" i="0" u="none" strike="noStrike" dirty="0">
                          <a:solidFill>
                            <a:srgbClr val="000000"/>
                          </a:solidFill>
                          <a:latin typeface="Calibri"/>
                        </a:rPr>
                        <a:t>  </a:t>
                      </a:r>
                      <a:r>
                        <a:rPr lang="tr-TR" sz="1200" b="1" i="0" u="none" strike="noStrike" dirty="0" smtClean="0">
                          <a:solidFill>
                            <a:srgbClr val="000000"/>
                          </a:solidFill>
                          <a:latin typeface="Calibri"/>
                        </a:rPr>
                        <a:t>FİŞ NO     TARİH</a:t>
                      </a:r>
                      <a:endParaRPr lang="tr-TR" sz="1200" b="1"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fontAlgn="b"/>
                      <a:r>
                        <a:rPr lang="tr-TR" sz="1200" b="1" i="0" u="none" strike="noStrike" dirty="0" smtClean="0">
                          <a:solidFill>
                            <a:srgbClr val="000000"/>
                          </a:solidFill>
                          <a:latin typeface="Calibri"/>
                        </a:rPr>
                        <a:t>SATIN ALMA - ALINAN </a:t>
                      </a:r>
                      <a:r>
                        <a:rPr lang="tr-TR" sz="1200" b="1" i="0" u="none" strike="noStrike" dirty="0">
                          <a:solidFill>
                            <a:srgbClr val="000000"/>
                          </a:solidFill>
                          <a:latin typeface="Calibri"/>
                        </a:rPr>
                        <a:t>MALZEMELER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fontAlgn="b"/>
                      <a:r>
                        <a:rPr lang="tr-TR" sz="1200" b="1" i="0" u="none" strike="noStrike" dirty="0">
                          <a:solidFill>
                            <a:srgbClr val="000000"/>
                          </a:solidFill>
                          <a:latin typeface="Calibri"/>
                        </a:rPr>
                        <a:t>ALINAN ŞEYİN FİYATI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fontAlgn="b"/>
                      <a:r>
                        <a:rPr lang="tr-TR" sz="1200" b="1" i="0" u="none" strike="noStrike" dirty="0">
                          <a:solidFill>
                            <a:srgbClr val="000000"/>
                          </a:solidFill>
                          <a:latin typeface="Calibri"/>
                        </a:rPr>
                        <a:t>BİRİM ADET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438845">
                <a:tc>
                  <a:txBody>
                    <a:bodyPr/>
                    <a:lstStyle/>
                    <a:p>
                      <a:pPr algn="ctr" fontAlgn="b"/>
                      <a:r>
                        <a:rPr lang="tr-TR" sz="1200" b="0" i="0" u="none" strike="noStrike" dirty="0" smtClean="0">
                          <a:solidFill>
                            <a:srgbClr val="000000"/>
                          </a:solidFill>
                          <a:latin typeface="Calibri"/>
                        </a:rPr>
                        <a:t>2016/3 -</a:t>
                      </a:r>
                      <a:r>
                        <a:rPr lang="tr-TR" sz="1200" b="0" i="0" u="none" strike="noStrike" baseline="0" dirty="0" smtClean="0">
                          <a:solidFill>
                            <a:srgbClr val="000000"/>
                          </a:solidFill>
                          <a:latin typeface="Calibri"/>
                        </a:rPr>
                        <a:t> 25.04.2016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DEMİRBAŞLAR </a:t>
                      </a:r>
                      <a:r>
                        <a:rPr lang="tr-TR" sz="1200" b="0" i="0" u="none" strike="noStrike" baseline="0" dirty="0" smtClean="0">
                          <a:solidFill>
                            <a:srgbClr val="000000"/>
                          </a:solidFill>
                          <a:latin typeface="Calibri"/>
                        </a:rPr>
                        <a:t> B</a:t>
                      </a:r>
                      <a:r>
                        <a:rPr lang="tr-TR" sz="1200" b="0" i="0" u="none" strike="noStrike" dirty="0" smtClean="0">
                          <a:solidFill>
                            <a:srgbClr val="000000"/>
                          </a:solidFill>
                          <a:latin typeface="Calibri"/>
                        </a:rPr>
                        <a:t>UZDOLAPLARI</a:t>
                      </a:r>
                      <a:r>
                        <a:rPr lang="tr-TR" sz="1200" b="0" i="0" u="none" strike="noStrike" baseline="0" dirty="0" smtClean="0">
                          <a:solidFill>
                            <a:srgbClr val="000000"/>
                          </a:solidFill>
                          <a:latin typeface="Calibri"/>
                        </a:rPr>
                        <a:t>  (ALTUS MİNİ)</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marL="0" marR="0" lvl="0" indent="0" algn="r" defTabSz="914400" rtl="0" eaLnBrk="1" fontAlgn="b" latinLnBrk="0" hangingPunct="1">
                        <a:lnSpc>
                          <a:spcPct val="100000"/>
                        </a:lnSpc>
                        <a:spcBef>
                          <a:spcPts val="0"/>
                        </a:spcBef>
                        <a:spcAft>
                          <a:spcPts val="0"/>
                        </a:spcAft>
                        <a:buClrTx/>
                        <a:buSzTx/>
                        <a:buFontTx/>
                        <a:buNone/>
                        <a:tabLst/>
                        <a:defRPr/>
                      </a:pPr>
                      <a:endParaRPr lang="tr-TR" sz="1200" b="0" i="0" u="none" strike="noStrike" dirty="0" smtClean="0">
                        <a:solidFill>
                          <a:srgbClr val="000000"/>
                        </a:solidFill>
                        <a:latin typeface="+mn-lt"/>
                      </a:endParaRPr>
                    </a:p>
                    <a:p>
                      <a:pPr algn="r" fontAlgn="b"/>
                      <a:r>
                        <a:rPr lang="tr-TR" sz="1200" b="0" i="0" u="none" strike="noStrike" dirty="0" smtClean="0">
                          <a:solidFill>
                            <a:srgbClr val="000000"/>
                          </a:solidFill>
                          <a:latin typeface="Calibri"/>
                        </a:rPr>
                        <a:t>800,04</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tr-TR" sz="1200" b="0" i="0" u="none" strike="noStrike" dirty="0">
                          <a:solidFill>
                            <a:srgbClr val="000000"/>
                          </a:solidFill>
                          <a:latin typeface="Calibri"/>
                        </a:rPr>
                        <a:t> </a:t>
                      </a:r>
                      <a:r>
                        <a:rPr lang="tr-TR" sz="1200" b="0" i="0" u="none" strike="noStrike" dirty="0" smtClean="0">
                          <a:solidFill>
                            <a:srgbClr val="000000"/>
                          </a:solidFill>
                          <a:latin typeface="+mn-lt"/>
                        </a:rPr>
                        <a:t> 2</a:t>
                      </a:r>
                      <a:r>
                        <a:rPr lang="tr-TR" sz="1200" b="0" i="0" u="none" strike="noStrike" baseline="0" dirty="0" smtClean="0">
                          <a:solidFill>
                            <a:srgbClr val="000000"/>
                          </a:solidFill>
                          <a:latin typeface="+mn-lt"/>
                        </a:rPr>
                        <a:t> ADET </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868491">
                <a:tc>
                  <a:txBody>
                    <a:bodyPr/>
                    <a:lstStyle/>
                    <a:p>
                      <a:pPr algn="ctr" fontAlgn="b"/>
                      <a:r>
                        <a:rPr lang="tr-TR" sz="1200" b="0" i="0" u="none" strike="noStrike" dirty="0" smtClean="0">
                          <a:solidFill>
                            <a:srgbClr val="000000"/>
                          </a:solidFill>
                          <a:latin typeface="Calibri"/>
                        </a:rPr>
                        <a:t>2016/5</a:t>
                      </a:r>
                      <a:r>
                        <a:rPr lang="tr-TR" sz="1200" b="0" i="0" u="none" strike="noStrike" baseline="0" dirty="0" smtClean="0">
                          <a:solidFill>
                            <a:srgbClr val="000000"/>
                          </a:solidFill>
                          <a:latin typeface="Calibri"/>
                        </a:rPr>
                        <a:t> - 20.05.2016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(TÜKETİM MALZEMESİ)  DİĞER</a:t>
                      </a:r>
                      <a:r>
                        <a:rPr lang="tr-TR" sz="1200" b="0" i="0" u="none" strike="noStrike" baseline="0" dirty="0" smtClean="0">
                          <a:solidFill>
                            <a:srgbClr val="000000"/>
                          </a:solidFill>
                          <a:latin typeface="Calibri"/>
                        </a:rPr>
                        <a:t> KÜÇÜK KIRTASİYE GEREÇLERİ, YAZI KAĞITLARI, LEVHA EL BROŞURU, RENKLİ AFİŞ EĞİTİM VE ÖĞRTİM AMAÇLI ÇANTA V.S.</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9.794,00</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fontAlgn="b"/>
                      <a:r>
                        <a:rPr lang="tr-TR" sz="1200" b="0" i="0" u="none" strike="noStrike" dirty="0" smtClean="0">
                          <a:solidFill>
                            <a:srgbClr val="000000"/>
                          </a:solidFill>
                          <a:latin typeface="Calibri"/>
                        </a:rPr>
                        <a:t> (1245)  PARÇA</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570978">
                <a:tc>
                  <a:txBody>
                    <a:bodyPr/>
                    <a:lstStyle/>
                    <a:p>
                      <a:pPr algn="ctr" fontAlgn="b"/>
                      <a:r>
                        <a:rPr lang="tr-TR" sz="1200" b="0" i="0" u="none" strike="noStrike" dirty="0" smtClean="0">
                          <a:solidFill>
                            <a:srgbClr val="000000"/>
                          </a:solidFill>
                          <a:latin typeface="Calibri"/>
                        </a:rPr>
                        <a:t>2016/6</a:t>
                      </a:r>
                      <a:r>
                        <a:rPr lang="tr-TR" sz="1200" b="0" i="0" u="none" strike="noStrike" baseline="0" dirty="0" smtClean="0">
                          <a:solidFill>
                            <a:srgbClr val="000000"/>
                          </a:solidFill>
                          <a:latin typeface="Calibri"/>
                        </a:rPr>
                        <a:t> - 05.08.2016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(TÜKETİM MALZEMESİ)  HARDİSK (MARKASIZ)</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400,00</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fontAlgn="b"/>
                      <a:r>
                        <a:rPr lang="tr-TR" sz="1200" b="0" i="0" u="none" strike="noStrike" dirty="0" smtClean="0">
                          <a:solidFill>
                            <a:srgbClr val="000000"/>
                          </a:solidFill>
                          <a:latin typeface="Calibri"/>
                        </a:rPr>
                        <a:t>  2 ADET</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bl>
          </a:graphicData>
        </a:graphic>
      </p:graphicFrame>
      <p:graphicFrame>
        <p:nvGraphicFramePr>
          <p:cNvPr id="5" name="3 Tablo"/>
          <p:cNvGraphicFramePr>
            <a:graphicFrameLocks noGrp="1"/>
          </p:cNvGraphicFramePr>
          <p:nvPr>
            <p:extLst>
              <p:ext uri="{D42A27DB-BD31-4B8C-83A1-F6EECF244321}">
                <p14:modId xmlns:p14="http://schemas.microsoft.com/office/powerpoint/2010/main" val="2994076475"/>
              </p:ext>
            </p:extLst>
          </p:nvPr>
        </p:nvGraphicFramePr>
        <p:xfrm>
          <a:off x="500035" y="3248297"/>
          <a:ext cx="8305800" cy="3229890"/>
        </p:xfrm>
        <a:graphic>
          <a:graphicData uri="http://schemas.openxmlformats.org/drawingml/2006/table">
            <a:tbl>
              <a:tblPr/>
              <a:tblGrid>
                <a:gridCol w="1722685"/>
                <a:gridCol w="4716874"/>
                <a:gridCol w="1866241"/>
              </a:tblGrid>
              <a:tr h="353870">
                <a:tc gridSpan="3">
                  <a:txBody>
                    <a:bodyPr/>
                    <a:lstStyle/>
                    <a:p>
                      <a:pPr algn="ctr" fontAlgn="b"/>
                      <a:r>
                        <a:rPr lang="tr-TR" sz="1200" b="1" i="0" u="none" strike="noStrike" dirty="0" smtClean="0">
                          <a:solidFill>
                            <a:srgbClr val="000000"/>
                          </a:solidFill>
                          <a:latin typeface="Calibri"/>
                        </a:rPr>
                        <a:t>2016 </a:t>
                      </a:r>
                      <a:r>
                        <a:rPr lang="tr-TR" sz="1200" b="1" i="0" u="none" strike="noStrike" dirty="0">
                          <a:solidFill>
                            <a:srgbClr val="000000"/>
                          </a:solidFill>
                          <a:latin typeface="Calibri"/>
                        </a:rPr>
                        <a:t>YILINDA YAPLILAN DEMİRBAŞ İŞLEMLERİ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hMerge="1">
                  <a:txBody>
                    <a:bodyPr/>
                    <a:lstStyle/>
                    <a:p>
                      <a:endParaRPr lang="tr-TR"/>
                    </a:p>
                  </a:txBody>
                  <a:tcPr/>
                </a:tc>
                <a:tc hMerge="1">
                  <a:txBody>
                    <a:bodyPr/>
                    <a:lstStyle/>
                    <a:p>
                      <a:endParaRPr lang="tr-TR"/>
                    </a:p>
                  </a:txBody>
                  <a:tcPr/>
                </a:tc>
              </a:tr>
              <a:tr h="287602">
                <a:tc>
                  <a:txBody>
                    <a:bodyPr/>
                    <a:lstStyle/>
                    <a:p>
                      <a:pPr algn="l" fontAlgn="b"/>
                      <a:r>
                        <a:rPr lang="tr-TR" sz="1200" b="1" i="0" u="none" strike="noStrike" dirty="0" smtClean="0">
                          <a:solidFill>
                            <a:srgbClr val="000000"/>
                          </a:solidFill>
                          <a:latin typeface="Calibri"/>
                        </a:rPr>
                        <a:t>  FİŞ NO        TARİH</a:t>
                      </a:r>
                      <a:endParaRPr lang="tr-TR" sz="1200" b="1"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1" i="0" u="none" strike="noStrike" dirty="0">
                          <a:solidFill>
                            <a:srgbClr val="000000"/>
                          </a:solidFill>
                          <a:latin typeface="Calibri"/>
                        </a:rPr>
                        <a:t>DEVİR </a:t>
                      </a:r>
                      <a:r>
                        <a:rPr lang="tr-TR" sz="1200" b="1" i="0" u="none" strike="noStrike" dirty="0" smtClean="0">
                          <a:solidFill>
                            <a:srgbClr val="000000"/>
                          </a:solidFill>
                          <a:latin typeface="Calibri"/>
                        </a:rPr>
                        <a:t>ALMA - </a:t>
                      </a:r>
                      <a:r>
                        <a:rPr lang="tr-TR" sz="1200" b="1" i="0" u="none" strike="noStrike" dirty="0">
                          <a:solidFill>
                            <a:srgbClr val="000000"/>
                          </a:solidFill>
                          <a:latin typeface="Calibri"/>
                        </a:rPr>
                        <a:t>ALINAN MALZEMELER</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1" i="0" u="none" strike="noStrike" dirty="0">
                          <a:solidFill>
                            <a:srgbClr val="000000"/>
                          </a:solidFill>
                          <a:latin typeface="Calibri"/>
                        </a:rPr>
                        <a:t>       FİYAT</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2016/1  </a:t>
                      </a:r>
                      <a:r>
                        <a:rPr lang="tr-TR" sz="1200" b="0" i="0" u="none" strike="noStrike" baseline="0" dirty="0" smtClean="0">
                          <a:solidFill>
                            <a:srgbClr val="000000"/>
                          </a:solidFill>
                          <a:latin typeface="Calibri"/>
                        </a:rPr>
                        <a:t> </a:t>
                      </a:r>
                      <a:r>
                        <a:rPr lang="tr-TR" sz="1200" b="0" i="0" u="none" strike="noStrike" dirty="0" smtClean="0">
                          <a:solidFill>
                            <a:srgbClr val="000000"/>
                          </a:solidFill>
                          <a:latin typeface="Calibri"/>
                        </a:rPr>
                        <a:t>       18.02.2016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tr-TR" sz="1200" b="0" i="0" u="none" strike="noStrike" dirty="0" smtClean="0">
                          <a:solidFill>
                            <a:srgbClr val="000000"/>
                          </a:solidFill>
                          <a:latin typeface="Calibri"/>
                        </a:rPr>
                        <a:t>DEMİRBAŞ</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3.417,96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2016/2</a:t>
                      </a:r>
                      <a:r>
                        <a:rPr lang="tr-TR" sz="1200" b="0" i="0" u="none" strike="noStrike" baseline="0" dirty="0" smtClean="0">
                          <a:solidFill>
                            <a:srgbClr val="000000"/>
                          </a:solidFill>
                          <a:latin typeface="Calibri"/>
                        </a:rPr>
                        <a:t>          18.02.2016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DEMİRBAŞ</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1.342,52</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2016/4          25.04.2016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tr-TR" sz="1200" b="0" i="0" u="none" strike="noStrike" dirty="0" smtClean="0">
                          <a:solidFill>
                            <a:srgbClr val="000000"/>
                          </a:solidFill>
                          <a:latin typeface="Calibri"/>
                        </a:rPr>
                        <a:t>TÜKETİM MALZEMESİ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871,88</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2016/7          07.10.2016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TÜKETİM</a:t>
                      </a:r>
                      <a:r>
                        <a:rPr lang="tr-TR" sz="1200" b="0" i="0" u="none" strike="noStrike" baseline="0" dirty="0" smtClean="0">
                          <a:solidFill>
                            <a:srgbClr val="000000"/>
                          </a:solidFill>
                          <a:latin typeface="Calibri"/>
                        </a:rPr>
                        <a:t> MALZEMESİ</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26,15</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2016/8          07.10.2016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TÜKETİM MALZEMESİ</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7,08</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2016/9          07.10.2016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DEMİRBAŞ</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2.774,18</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2016/10        07.10.2016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DEMİRBAŞ</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1.641,04</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2016/11        07.12.2016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DEMİRBAŞ</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1.431,74</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r h="287602">
                <a:tc>
                  <a:txBody>
                    <a:bodyPr/>
                    <a:lstStyle/>
                    <a:p>
                      <a:pPr algn="l" fontAlgn="b"/>
                      <a:r>
                        <a:rPr lang="tr-TR" sz="1200" b="0" i="0" u="none" strike="noStrike" dirty="0" smtClean="0">
                          <a:solidFill>
                            <a:srgbClr val="000000"/>
                          </a:solidFill>
                          <a:latin typeface="Calibri"/>
                        </a:rPr>
                        <a:t>2016/12        13.12.2016</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l" fontAlgn="b"/>
                      <a:r>
                        <a:rPr lang="tr-TR" sz="1200" b="0" i="0" u="none" strike="noStrike" dirty="0" smtClean="0">
                          <a:solidFill>
                            <a:srgbClr val="000000"/>
                          </a:solidFill>
                          <a:latin typeface="Calibri"/>
                        </a:rPr>
                        <a:t>TÜKETİM MALZEMESİ</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r" fontAlgn="b"/>
                      <a:r>
                        <a:rPr lang="tr-TR" sz="1200" b="0" i="0" u="none" strike="noStrike" dirty="0" smtClean="0">
                          <a:solidFill>
                            <a:srgbClr val="000000"/>
                          </a:solidFill>
                          <a:latin typeface="Calibri"/>
                        </a:rPr>
                        <a:t>82,63</a:t>
                      </a:r>
                      <a:endParaRPr lang="tr-TR" sz="1200" b="0" i="0" u="none" strike="noStrike" dirty="0">
                        <a:solidFill>
                          <a:srgbClr val="000000"/>
                        </a:solidFill>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40000"/>
                        <a:lumOff val="60000"/>
                      </a:schemeClr>
                    </a:solidFill>
                  </a:tcPr>
                </a:tc>
              </a:tr>
            </a:tbl>
          </a:graphicData>
        </a:graphic>
      </p:graphicFrame>
      <p:sp>
        <p:nvSpPr>
          <p:cNvPr id="7" name="1 Başlık"/>
          <p:cNvSpPr>
            <a:spLocks noGrp="1"/>
          </p:cNvSpPr>
          <p:nvPr>
            <p:ph type="title"/>
          </p:nvPr>
        </p:nvSpPr>
        <p:spPr>
          <a:xfrm>
            <a:off x="500034" y="0"/>
            <a:ext cx="8305800" cy="1143000"/>
          </a:xfrm>
        </p:spPr>
        <p:txBody>
          <a:bodyPr/>
          <a:lstStyle/>
          <a:p>
            <a:r>
              <a:rPr lang="tr-TR" b="1" dirty="0" smtClean="0"/>
              <a:t>Mali Bilgiler</a:t>
            </a:r>
            <a:endParaRPr lang="tr-TR" b="1" dirty="0"/>
          </a:p>
        </p:txBody>
      </p:sp>
      <p:sp>
        <p:nvSpPr>
          <p:cNvPr id="9" name="Dikdörtgen 8"/>
          <p:cNvSpPr/>
          <p:nvPr/>
        </p:nvSpPr>
        <p:spPr>
          <a:xfrm>
            <a:off x="11771233" y="6405546"/>
            <a:ext cx="276038" cy="307777"/>
          </a:xfrm>
          <a:prstGeom prst="rect">
            <a:avLst/>
          </a:prstGeom>
        </p:spPr>
        <p:txBody>
          <a:bodyPr wrap="none">
            <a:spAutoFit/>
          </a:bodyPr>
          <a:lstStyle/>
          <a:p>
            <a:r>
              <a:rPr lang="tr-TR" sz="1400" dirty="0" smtClean="0"/>
              <a:t>9</a:t>
            </a:r>
          </a:p>
        </p:txBody>
      </p:sp>
      <p:sp>
        <p:nvSpPr>
          <p:cNvPr id="2" name="Dikdörtgen 1"/>
          <p:cNvSpPr/>
          <p:nvPr/>
        </p:nvSpPr>
        <p:spPr>
          <a:xfrm>
            <a:off x="9011055" y="6405545"/>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spTree>
    <p:extLst>
      <p:ext uri="{BB962C8B-B14F-4D97-AF65-F5344CB8AC3E}">
        <p14:creationId xmlns:p14="http://schemas.microsoft.com/office/powerpoint/2010/main" val="1803454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SERHAT56\Desktop\0123.png"/>
          <p:cNvPicPr>
            <a:picLocks noChangeAspect="1" noChangeArrowheads="1"/>
          </p:cNvPicPr>
          <p:nvPr/>
        </p:nvPicPr>
        <p:blipFill>
          <a:blip r:embed="rId2"/>
          <a:srcRect/>
          <a:stretch>
            <a:fillRect/>
          </a:stretch>
        </p:blipFill>
        <p:spPr bwMode="auto">
          <a:xfrm>
            <a:off x="9381581" y="0"/>
            <a:ext cx="2876550" cy="1524000"/>
          </a:xfrm>
          <a:prstGeom prst="rect">
            <a:avLst/>
          </a:prstGeom>
          <a:noFill/>
        </p:spPr>
      </p:pic>
      <p:sp>
        <p:nvSpPr>
          <p:cNvPr id="3" name="1 Başlık"/>
          <p:cNvSpPr>
            <a:spLocks noGrp="1"/>
          </p:cNvSpPr>
          <p:nvPr>
            <p:ph type="title"/>
          </p:nvPr>
        </p:nvSpPr>
        <p:spPr>
          <a:xfrm>
            <a:off x="381000" y="11088"/>
            <a:ext cx="8305800" cy="1143000"/>
          </a:xfrm>
        </p:spPr>
        <p:txBody>
          <a:bodyPr/>
          <a:lstStyle/>
          <a:p>
            <a:r>
              <a:rPr lang="tr-TR" dirty="0" smtClean="0"/>
              <a:t>Mali Bilgiler</a:t>
            </a:r>
            <a:endParaRPr lang="tr-TR" dirty="0"/>
          </a:p>
        </p:txBody>
      </p:sp>
      <p:graphicFrame>
        <p:nvGraphicFramePr>
          <p:cNvPr id="6" name="2 Tablo"/>
          <p:cNvGraphicFramePr>
            <a:graphicFrameLocks noGrp="1"/>
          </p:cNvGraphicFramePr>
          <p:nvPr>
            <p:extLst>
              <p:ext uri="{D42A27DB-BD31-4B8C-83A1-F6EECF244321}">
                <p14:modId xmlns:p14="http://schemas.microsoft.com/office/powerpoint/2010/main" val="4054734897"/>
              </p:ext>
            </p:extLst>
          </p:nvPr>
        </p:nvGraphicFramePr>
        <p:xfrm>
          <a:off x="381000" y="1075481"/>
          <a:ext cx="8135981" cy="5224946"/>
        </p:xfrm>
        <a:graphic>
          <a:graphicData uri="http://schemas.openxmlformats.org/drawingml/2006/table">
            <a:tbl>
              <a:tblPr/>
              <a:tblGrid>
                <a:gridCol w="1672290"/>
                <a:gridCol w="1019285"/>
                <a:gridCol w="1036538"/>
                <a:gridCol w="1124457"/>
                <a:gridCol w="1035998"/>
                <a:gridCol w="1157033"/>
                <a:gridCol w="1090380"/>
              </a:tblGrid>
              <a:tr h="944908">
                <a:tc>
                  <a:txBody>
                    <a:bodyPr/>
                    <a:lstStyle/>
                    <a:p>
                      <a:pPr algn="ctr">
                        <a:spcAft>
                          <a:spcPts val="0"/>
                        </a:spcAft>
                      </a:pPr>
                      <a:r>
                        <a:rPr lang="tr-TR" sz="1400" b="1" dirty="0" smtClean="0">
                          <a:solidFill>
                            <a:srgbClr val="000000"/>
                          </a:solidFill>
                          <a:latin typeface="Times New Roman" pitchFamily="18" charset="0"/>
                          <a:ea typeface="Times New Roman"/>
                          <a:cs typeface="Times New Roman" pitchFamily="18" charset="0"/>
                        </a:rPr>
                        <a:t>Bütçe</a:t>
                      </a:r>
                      <a:r>
                        <a:rPr lang="tr-TR" sz="1400" b="1" dirty="0">
                          <a:solidFill>
                            <a:srgbClr val="000000"/>
                          </a:solidFill>
                          <a:latin typeface="Times New Roman" pitchFamily="18" charset="0"/>
                          <a:ea typeface="Times New Roman"/>
                          <a:cs typeface="Times New Roman" pitchFamily="18" charset="0"/>
                        </a:rPr>
                        <a:t> </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smtClean="0">
                          <a:solidFill>
                            <a:srgbClr val="000000"/>
                          </a:solidFill>
                          <a:latin typeface="Times New Roman" pitchFamily="18" charset="0"/>
                          <a:ea typeface="Times New Roman"/>
                          <a:cs typeface="Times New Roman" pitchFamily="18" charset="0"/>
                        </a:rPr>
                        <a:t> Toplam Ödenek </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a:solidFill>
                            <a:srgbClr val="000000"/>
                          </a:solidFill>
                          <a:latin typeface="Times New Roman" pitchFamily="18" charset="0"/>
                          <a:ea typeface="Times New Roman"/>
                          <a:cs typeface="Times New Roman" pitchFamily="18" charset="0"/>
                        </a:rPr>
                        <a:t>Serbest </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a:solidFill>
                            <a:srgbClr val="000000"/>
                          </a:solidFill>
                          <a:latin typeface="Times New Roman" pitchFamily="18" charset="0"/>
                          <a:ea typeface="Times New Roman"/>
                          <a:cs typeface="Times New Roman" pitchFamily="18" charset="0"/>
                        </a:rPr>
                        <a:t>Gerçekleşme Durumu% (a*100)/b</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smtClean="0">
                          <a:solidFill>
                            <a:srgbClr val="000000"/>
                          </a:solidFill>
                          <a:latin typeface="Times New Roman" pitchFamily="18" charset="0"/>
                          <a:ea typeface="Times New Roman"/>
                          <a:cs typeface="Times New Roman" pitchFamily="18" charset="0"/>
                        </a:rPr>
                        <a:t>Harcama </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a:solidFill>
                            <a:srgbClr val="000000"/>
                          </a:solidFill>
                          <a:latin typeface="Times New Roman" pitchFamily="18" charset="0"/>
                          <a:ea typeface="Times New Roman"/>
                          <a:cs typeface="Times New Roman" pitchFamily="18" charset="0"/>
                        </a:rPr>
                        <a:t>Kalan </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tr-TR" sz="1400" b="1" dirty="0">
                          <a:solidFill>
                            <a:srgbClr val="000000"/>
                          </a:solidFill>
                          <a:latin typeface="Times New Roman" pitchFamily="18" charset="0"/>
                          <a:ea typeface="Times New Roman"/>
                          <a:cs typeface="Times New Roman" pitchFamily="18" charset="0"/>
                        </a:rPr>
                        <a:t>Açıklama</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631950">
                <a:tc>
                  <a:txBody>
                    <a:bodyPr/>
                    <a:lstStyle/>
                    <a:p>
                      <a:pPr>
                        <a:spcAft>
                          <a:spcPts val="0"/>
                        </a:spcAft>
                      </a:pPr>
                      <a:r>
                        <a:rPr lang="tr-TR" sz="1400" b="1" dirty="0" smtClean="0">
                          <a:solidFill>
                            <a:srgbClr val="000000"/>
                          </a:solidFill>
                          <a:latin typeface="Times New Roman" pitchFamily="18" charset="0"/>
                          <a:ea typeface="Times New Roman"/>
                          <a:cs typeface="Times New Roman" pitchFamily="18" charset="0"/>
                        </a:rPr>
                        <a:t>01.1</a:t>
                      </a:r>
                      <a:r>
                        <a:rPr lang="tr-TR" sz="1400" b="1" baseline="0" dirty="0" smtClean="0">
                          <a:solidFill>
                            <a:srgbClr val="000000"/>
                          </a:solidFill>
                          <a:latin typeface="Times New Roman" pitchFamily="18" charset="0"/>
                          <a:ea typeface="Times New Roman"/>
                          <a:cs typeface="Times New Roman" pitchFamily="18" charset="0"/>
                        </a:rPr>
                        <a:t> </a:t>
                      </a:r>
                      <a:r>
                        <a:rPr lang="tr-TR" sz="1400" b="1" dirty="0" smtClean="0">
                          <a:solidFill>
                            <a:srgbClr val="000000"/>
                          </a:solidFill>
                          <a:latin typeface="Times New Roman" pitchFamily="18" charset="0"/>
                          <a:ea typeface="Times New Roman"/>
                          <a:cs typeface="Times New Roman" pitchFamily="18" charset="0"/>
                        </a:rPr>
                        <a:t>Personel </a:t>
                      </a:r>
                      <a:r>
                        <a:rPr lang="tr-TR" sz="1400" b="1" dirty="0">
                          <a:solidFill>
                            <a:srgbClr val="000000"/>
                          </a:solidFill>
                          <a:latin typeface="Times New Roman" pitchFamily="18" charset="0"/>
                          <a:ea typeface="Times New Roman"/>
                          <a:cs typeface="Times New Roman" pitchFamily="18" charset="0"/>
                        </a:rPr>
                        <a:t>Giderleri</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88.426,00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88.426,00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88.408,09</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17,91</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677112">
                <a:tc>
                  <a:txBody>
                    <a:bodyPr/>
                    <a:lstStyle/>
                    <a:p>
                      <a:pPr>
                        <a:spcAft>
                          <a:spcPts val="0"/>
                        </a:spcAft>
                      </a:pPr>
                      <a:r>
                        <a:rPr lang="tr-TR" sz="1400" b="1" dirty="0" smtClean="0">
                          <a:solidFill>
                            <a:srgbClr val="000000"/>
                          </a:solidFill>
                          <a:latin typeface="Times New Roman" pitchFamily="18" charset="0"/>
                          <a:ea typeface="Times New Roman"/>
                          <a:cs typeface="Times New Roman" pitchFamily="18" charset="0"/>
                        </a:rPr>
                        <a:t>02.1 </a:t>
                      </a:r>
                      <a:r>
                        <a:rPr lang="tr-TR" sz="1400" b="1" dirty="0">
                          <a:solidFill>
                            <a:srgbClr val="000000"/>
                          </a:solidFill>
                          <a:latin typeface="Times New Roman" pitchFamily="18" charset="0"/>
                          <a:ea typeface="Times New Roman"/>
                          <a:cs typeface="Times New Roman" pitchFamily="18" charset="0"/>
                        </a:rPr>
                        <a:t>Sos. </a:t>
                      </a:r>
                      <a:r>
                        <a:rPr lang="tr-TR" sz="1400" b="1" dirty="0" err="1">
                          <a:solidFill>
                            <a:srgbClr val="000000"/>
                          </a:solidFill>
                          <a:latin typeface="Times New Roman" pitchFamily="18" charset="0"/>
                          <a:ea typeface="Times New Roman"/>
                          <a:cs typeface="Times New Roman" pitchFamily="18" charset="0"/>
                        </a:rPr>
                        <a:t>Güv</a:t>
                      </a:r>
                      <a:r>
                        <a:rPr lang="tr-TR" sz="1400" b="1" dirty="0">
                          <a:solidFill>
                            <a:srgbClr val="000000"/>
                          </a:solidFill>
                          <a:latin typeface="Times New Roman" pitchFamily="18" charset="0"/>
                          <a:ea typeface="Times New Roman"/>
                          <a:cs typeface="Times New Roman" pitchFamily="18" charset="0"/>
                        </a:rPr>
                        <a:t>. Kur. D. Prim. Giderleri</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solidFill>
                            <a:srgbClr val="000000"/>
                          </a:solidFill>
                          <a:latin typeface="Times New Roman" pitchFamily="18" charset="0"/>
                          <a:ea typeface="Calibri"/>
                          <a:cs typeface="Times New Roman" pitchFamily="18" charset="0"/>
                        </a:rPr>
                        <a:t>13.909,10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13.909,10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13.789,55</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119,55</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677112">
                <a:tc>
                  <a:txBody>
                    <a:bodyPr/>
                    <a:lstStyle/>
                    <a:p>
                      <a:pPr>
                        <a:spcAft>
                          <a:spcPts val="0"/>
                        </a:spcAft>
                      </a:pPr>
                      <a:r>
                        <a:rPr lang="tr-TR" sz="1400" b="1" dirty="0" smtClean="0">
                          <a:latin typeface="Times New Roman" pitchFamily="18" charset="0"/>
                          <a:ea typeface="Calibri"/>
                          <a:cs typeface="Times New Roman" pitchFamily="18" charset="0"/>
                        </a:rPr>
                        <a:t>03.2 Tüketim</a:t>
                      </a:r>
                      <a:endParaRPr lang="tr-TR" sz="1400" b="1"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20.250,00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20.250,00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9.864,80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10.385,20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endParaRPr lang="tr-TR" sz="1400" dirty="0">
                        <a:latin typeface="Times New Roman" pitchFamily="18" charset="0"/>
                        <a:ea typeface="Times New Roman"/>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677112">
                <a:tc>
                  <a:txBody>
                    <a:bodyPr/>
                    <a:lstStyle/>
                    <a:p>
                      <a:pPr>
                        <a:spcAft>
                          <a:spcPts val="0"/>
                        </a:spcAft>
                      </a:pPr>
                      <a:r>
                        <a:rPr lang="tr-TR" sz="1400" b="1" dirty="0" smtClean="0">
                          <a:solidFill>
                            <a:srgbClr val="000000"/>
                          </a:solidFill>
                          <a:latin typeface="Times New Roman" pitchFamily="18" charset="0"/>
                          <a:ea typeface="Times New Roman"/>
                          <a:cs typeface="Times New Roman" pitchFamily="18" charset="0"/>
                        </a:rPr>
                        <a:t>03.3 Yolluk</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30.000,00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30.000,00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7.951,89</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22.048,11</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endParaRPr lang="tr-TR" sz="1400" dirty="0">
                        <a:latin typeface="Times New Roman" pitchFamily="18" charset="0"/>
                        <a:ea typeface="Times New Roman"/>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451408">
                <a:tc>
                  <a:txBody>
                    <a:bodyPr/>
                    <a:lstStyle/>
                    <a:p>
                      <a:pPr>
                        <a:spcAft>
                          <a:spcPts val="0"/>
                        </a:spcAft>
                      </a:pPr>
                      <a:r>
                        <a:rPr lang="tr-TR" sz="1400" b="1" dirty="0" smtClean="0">
                          <a:solidFill>
                            <a:srgbClr val="000000"/>
                          </a:solidFill>
                          <a:latin typeface="Times New Roman" pitchFamily="18" charset="0"/>
                          <a:ea typeface="Times New Roman"/>
                          <a:cs typeface="Times New Roman" pitchFamily="18" charset="0"/>
                        </a:rPr>
                        <a:t>03.5 Hizmet </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r>
                        <a:rPr lang="tr-TR" sz="1400" b="1" dirty="0" smtClean="0">
                          <a:solidFill>
                            <a:srgbClr val="000000"/>
                          </a:solidFill>
                          <a:latin typeface="Times New Roman" pitchFamily="18" charset="0"/>
                          <a:ea typeface="Times New Roman"/>
                          <a:cs typeface="Times New Roman" pitchFamily="18" charset="0"/>
                        </a:rPr>
                        <a:t>16.750,00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16.750,00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1.947,00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solidFill>
                            <a:srgbClr val="000000"/>
                          </a:solidFill>
                          <a:latin typeface="Times New Roman" pitchFamily="18" charset="0"/>
                          <a:ea typeface="Times New Roman"/>
                          <a:cs typeface="Times New Roman" pitchFamily="18" charset="0"/>
                        </a:rPr>
                        <a:t>14.803,00</a:t>
                      </a:r>
                      <a:r>
                        <a:rPr lang="tr-TR" sz="1400" b="1" dirty="0">
                          <a:solidFill>
                            <a:srgbClr val="000000"/>
                          </a:solidFill>
                          <a:latin typeface="Times New Roman" pitchFamily="18" charset="0"/>
                          <a:ea typeface="Times New Roman"/>
                          <a:cs typeface="Times New Roman" pitchFamily="18" charset="0"/>
                        </a:rPr>
                        <a:t> </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631950">
                <a:tc>
                  <a:txBody>
                    <a:bodyPr/>
                    <a:lstStyle/>
                    <a:p>
                      <a:pPr>
                        <a:spcAft>
                          <a:spcPts val="0"/>
                        </a:spcAft>
                      </a:pPr>
                      <a:r>
                        <a:rPr lang="tr-TR" sz="1400" b="1" dirty="0" smtClean="0">
                          <a:solidFill>
                            <a:srgbClr val="000000"/>
                          </a:solidFill>
                          <a:latin typeface="Times New Roman" pitchFamily="18" charset="0"/>
                          <a:ea typeface="Times New Roman"/>
                          <a:cs typeface="Times New Roman" pitchFamily="18" charset="0"/>
                        </a:rPr>
                        <a:t>03.7</a:t>
                      </a:r>
                      <a:r>
                        <a:rPr lang="tr-TR" sz="1400" b="1" baseline="0" dirty="0" smtClean="0">
                          <a:solidFill>
                            <a:srgbClr val="000000"/>
                          </a:solidFill>
                          <a:latin typeface="Times New Roman" pitchFamily="18" charset="0"/>
                          <a:ea typeface="Times New Roman"/>
                          <a:cs typeface="Times New Roman" pitchFamily="18" charset="0"/>
                        </a:rPr>
                        <a:t> </a:t>
                      </a:r>
                      <a:r>
                        <a:rPr lang="tr-TR" sz="1400" b="1" dirty="0" smtClean="0">
                          <a:solidFill>
                            <a:srgbClr val="000000"/>
                          </a:solidFill>
                          <a:latin typeface="Times New Roman" pitchFamily="18" charset="0"/>
                          <a:ea typeface="Times New Roman"/>
                          <a:cs typeface="Times New Roman" pitchFamily="18" charset="0"/>
                        </a:rPr>
                        <a:t>Demir Başlar</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r>
                        <a:rPr lang="tr-TR" sz="1400" b="1" dirty="0" smtClean="0">
                          <a:solidFill>
                            <a:srgbClr val="000000"/>
                          </a:solidFill>
                          <a:latin typeface="Times New Roman" pitchFamily="18" charset="0"/>
                          <a:ea typeface="Times New Roman"/>
                          <a:cs typeface="Times New Roman" pitchFamily="18" charset="0"/>
                        </a:rPr>
                        <a:t>5.000,00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5.000,00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1.200,04</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solidFill>
                            <a:srgbClr val="000000"/>
                          </a:solidFill>
                          <a:latin typeface="Times New Roman" pitchFamily="18" charset="0"/>
                          <a:ea typeface="Times New Roman"/>
                          <a:cs typeface="Times New Roman" pitchFamily="18" charset="0"/>
                        </a:rPr>
                        <a:t>3.799,96</a:t>
                      </a:r>
                      <a:r>
                        <a:rPr lang="tr-TR" sz="1400" b="1" dirty="0">
                          <a:solidFill>
                            <a:srgbClr val="000000"/>
                          </a:solidFill>
                          <a:latin typeface="Times New Roman" pitchFamily="18" charset="0"/>
                          <a:ea typeface="Times New Roman"/>
                          <a:cs typeface="Times New Roman" pitchFamily="18" charset="0"/>
                        </a:rPr>
                        <a:t> </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r h="533394">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TOPLAM</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174.335,10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174.335,10</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123.161,37</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smtClean="0">
                          <a:latin typeface="Times New Roman" pitchFamily="18" charset="0"/>
                          <a:ea typeface="Calibri"/>
                          <a:cs typeface="Times New Roman" pitchFamily="18" charset="0"/>
                        </a:rPr>
                        <a:t>51.173,73</a:t>
                      </a: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c>
                  <a:txBody>
                    <a:bodyPr/>
                    <a:lstStyle/>
                    <a:p>
                      <a:pPr>
                        <a:spcAft>
                          <a:spcPts val="0"/>
                        </a:spcAft>
                      </a:pPr>
                      <a:r>
                        <a:rPr lang="tr-TR" sz="1400" b="1" dirty="0">
                          <a:solidFill>
                            <a:srgbClr val="000000"/>
                          </a:solidFill>
                          <a:latin typeface="Times New Roman" pitchFamily="18" charset="0"/>
                          <a:ea typeface="Times New Roman"/>
                          <a:cs typeface="Times New Roman" pitchFamily="18" charset="0"/>
                        </a:rPr>
                        <a:t> </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1">
                        <a:lumMod val="40000"/>
                        <a:lumOff val="60000"/>
                      </a:schemeClr>
                    </a:solidFill>
                  </a:tcPr>
                </a:tc>
              </a:tr>
            </a:tbl>
          </a:graphicData>
        </a:graphic>
      </p:graphicFrame>
      <p:sp>
        <p:nvSpPr>
          <p:cNvPr id="8" name="Dikdörtgen 7"/>
          <p:cNvSpPr/>
          <p:nvPr/>
        </p:nvSpPr>
        <p:spPr>
          <a:xfrm>
            <a:off x="11633214" y="6405546"/>
            <a:ext cx="367408" cy="307777"/>
          </a:xfrm>
          <a:prstGeom prst="rect">
            <a:avLst/>
          </a:prstGeom>
        </p:spPr>
        <p:txBody>
          <a:bodyPr wrap="none">
            <a:spAutoFit/>
          </a:bodyPr>
          <a:lstStyle/>
          <a:p>
            <a:r>
              <a:rPr lang="tr-TR" sz="1400" dirty="0" smtClean="0"/>
              <a:t>10</a:t>
            </a:r>
            <a:endParaRPr lang="tr-TR" sz="1400" dirty="0"/>
          </a:p>
        </p:txBody>
      </p:sp>
      <p:sp>
        <p:nvSpPr>
          <p:cNvPr id="2" name="Dikdörtgen 1"/>
          <p:cNvSpPr/>
          <p:nvPr/>
        </p:nvSpPr>
        <p:spPr>
          <a:xfrm>
            <a:off x="8765397" y="6405545"/>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spTree>
    <p:extLst>
      <p:ext uri="{BB962C8B-B14F-4D97-AF65-F5344CB8AC3E}">
        <p14:creationId xmlns:p14="http://schemas.microsoft.com/office/powerpoint/2010/main" val="35065571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SERHAT56\Desktop\0123.png"/>
          <p:cNvPicPr>
            <a:picLocks noChangeAspect="1" noChangeArrowheads="1"/>
          </p:cNvPicPr>
          <p:nvPr/>
        </p:nvPicPr>
        <p:blipFill>
          <a:blip r:embed="rId2"/>
          <a:srcRect/>
          <a:stretch>
            <a:fillRect/>
          </a:stretch>
        </p:blipFill>
        <p:spPr bwMode="auto">
          <a:xfrm>
            <a:off x="9390290" y="-78377"/>
            <a:ext cx="2876550" cy="1524000"/>
          </a:xfrm>
          <a:prstGeom prst="rect">
            <a:avLst/>
          </a:prstGeom>
          <a:noFill/>
        </p:spPr>
      </p:pic>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0450285" cy="6488667"/>
          </a:xfrm>
          <a:prstGeom prst="rect">
            <a:avLst/>
          </a:prstGeom>
        </p:spPr>
      </p:pic>
      <p:sp>
        <p:nvSpPr>
          <p:cNvPr id="5" name="Dikdörtgen 4"/>
          <p:cNvSpPr/>
          <p:nvPr/>
        </p:nvSpPr>
        <p:spPr>
          <a:xfrm>
            <a:off x="11779900" y="6488667"/>
            <a:ext cx="367408" cy="307777"/>
          </a:xfrm>
          <a:prstGeom prst="rect">
            <a:avLst/>
          </a:prstGeom>
        </p:spPr>
        <p:txBody>
          <a:bodyPr wrap="none">
            <a:spAutoFit/>
          </a:bodyPr>
          <a:lstStyle/>
          <a:p>
            <a:r>
              <a:rPr lang="tr-TR" sz="1400" dirty="0" smtClean="0"/>
              <a:t>11</a:t>
            </a:r>
            <a:endParaRPr lang="tr-TR" sz="1400" dirty="0"/>
          </a:p>
        </p:txBody>
      </p:sp>
      <p:sp>
        <p:nvSpPr>
          <p:cNvPr id="6" name="Dikdörtgen 5"/>
          <p:cNvSpPr/>
          <p:nvPr/>
        </p:nvSpPr>
        <p:spPr>
          <a:xfrm>
            <a:off x="8917545" y="6488667"/>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spTree>
    <p:extLst>
      <p:ext uri="{BB962C8B-B14F-4D97-AF65-F5344CB8AC3E}">
        <p14:creationId xmlns:p14="http://schemas.microsoft.com/office/powerpoint/2010/main" val="30657879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SERHAT56\Desktop\0123.png"/>
          <p:cNvPicPr>
            <a:picLocks noChangeAspect="1" noChangeArrowheads="1"/>
          </p:cNvPicPr>
          <p:nvPr/>
        </p:nvPicPr>
        <p:blipFill>
          <a:blip r:embed="rId2"/>
          <a:srcRect/>
          <a:stretch>
            <a:fillRect/>
          </a:stretch>
        </p:blipFill>
        <p:spPr bwMode="auto">
          <a:xfrm>
            <a:off x="9058350" y="112712"/>
            <a:ext cx="2876550" cy="1524000"/>
          </a:xfrm>
          <a:prstGeom prst="rect">
            <a:avLst/>
          </a:prstGeom>
          <a:noFill/>
        </p:spPr>
      </p:pic>
      <p:sp>
        <p:nvSpPr>
          <p:cNvPr id="3" name="Metin kutusu 2"/>
          <p:cNvSpPr txBox="1"/>
          <p:nvPr/>
        </p:nvSpPr>
        <p:spPr>
          <a:xfrm>
            <a:off x="121920" y="2229394"/>
            <a:ext cx="8133806" cy="1754326"/>
          </a:xfrm>
          <a:prstGeom prst="rect">
            <a:avLst/>
          </a:prstGeom>
          <a:noFill/>
        </p:spPr>
        <p:txBody>
          <a:bodyPr wrap="square" rtlCol="0">
            <a:spAutoFit/>
          </a:bodyPr>
          <a:lstStyle/>
          <a:p>
            <a:r>
              <a:rPr lang="tr-TR"/>
              <a:t>Enstitümüze henüz yeterli sayıda öğretim elemanı temini gerçekleştirilememiştir. Ayrıca öğretim elemanı yetersizliğinden henüz öğrenci alımı yapılmamıştır. Enstitümüzde öğretim elemanının azlığına rağmen alanında “Uluslararası Siirt Arapçası Çalıştayı” düzenlenmiştir. Enstitümüze yeterli sayıda öğretim elemanı tahsisi yapıldıktan sonra Enstitü bünyesinde “Yüksek Lisans” ve “Doktora” programlarının açılması için ivedi bir şekilde gerekli çalışmalar yapılacaktır. </a:t>
            </a:r>
            <a:endParaRPr lang="tr-TR" b="1" i="1"/>
          </a:p>
        </p:txBody>
      </p:sp>
      <p:sp>
        <p:nvSpPr>
          <p:cNvPr id="4" name="Metin kutusu 3"/>
          <p:cNvSpPr txBox="1"/>
          <p:nvPr/>
        </p:nvSpPr>
        <p:spPr>
          <a:xfrm>
            <a:off x="1018904" y="1636712"/>
            <a:ext cx="7236822" cy="369332"/>
          </a:xfrm>
          <a:prstGeom prst="rect">
            <a:avLst/>
          </a:prstGeom>
          <a:noFill/>
        </p:spPr>
        <p:txBody>
          <a:bodyPr wrap="square" rtlCol="0">
            <a:spAutoFit/>
          </a:bodyPr>
          <a:lstStyle/>
          <a:p>
            <a:r>
              <a:rPr lang="tr-TR" b="1" i="1" u="sng" dirty="0" smtClean="0">
                <a:latin typeface="Times New Roman" panose="02020603050405020304" pitchFamily="18" charset="0"/>
                <a:cs typeface="Times New Roman" panose="02020603050405020304" pitchFamily="18" charset="0"/>
              </a:rPr>
              <a:t>Sonuç olarak</a:t>
            </a:r>
            <a:endParaRPr lang="tr-TR" b="1" i="1" u="sng" dirty="0">
              <a:latin typeface="Times New Roman" panose="02020603050405020304" pitchFamily="18" charset="0"/>
              <a:cs typeface="Times New Roman" panose="02020603050405020304" pitchFamily="18" charset="0"/>
            </a:endParaRPr>
          </a:p>
        </p:txBody>
      </p:sp>
      <p:sp>
        <p:nvSpPr>
          <p:cNvPr id="5" name="Dikdörtgen 4"/>
          <p:cNvSpPr/>
          <p:nvPr/>
        </p:nvSpPr>
        <p:spPr>
          <a:xfrm>
            <a:off x="11633214" y="6405546"/>
            <a:ext cx="367408" cy="307777"/>
          </a:xfrm>
          <a:prstGeom prst="rect">
            <a:avLst/>
          </a:prstGeom>
        </p:spPr>
        <p:txBody>
          <a:bodyPr wrap="none">
            <a:spAutoFit/>
          </a:bodyPr>
          <a:lstStyle/>
          <a:p>
            <a:r>
              <a:rPr lang="tr-TR" sz="1400" dirty="0" smtClean="0"/>
              <a:t>12</a:t>
            </a:r>
            <a:endParaRPr lang="tr-TR" sz="1400" dirty="0"/>
          </a:p>
        </p:txBody>
      </p:sp>
      <p:sp>
        <p:nvSpPr>
          <p:cNvPr id="6" name="Dikdörtgen 5"/>
          <p:cNvSpPr/>
          <p:nvPr/>
        </p:nvSpPr>
        <p:spPr>
          <a:xfrm>
            <a:off x="8789714" y="6405546"/>
            <a:ext cx="2760178" cy="307777"/>
          </a:xfrm>
          <a:prstGeom prst="rect">
            <a:avLst/>
          </a:prstGeom>
        </p:spPr>
        <p:txBody>
          <a:bodyPr wrap="none">
            <a:spAutoFit/>
          </a:bodyPr>
          <a:lstStyle/>
          <a:p>
            <a:pPr algn="ctr">
              <a:defRPr/>
            </a:pPr>
            <a:r>
              <a:rPr lang="tr-TR" altLang="tr-TR" sz="1400" dirty="0">
                <a:solidFill>
                  <a:schemeClr val="bg2">
                    <a:lumMod val="50000"/>
                  </a:schemeClr>
                </a:solidFill>
              </a:rPr>
              <a:t>Yaşayan Diller Enstitüsü Müdürlüğü</a:t>
            </a:r>
          </a:p>
        </p:txBody>
      </p:sp>
    </p:spTree>
    <p:extLst>
      <p:ext uri="{BB962C8B-B14F-4D97-AF65-F5344CB8AC3E}">
        <p14:creationId xmlns:p14="http://schemas.microsoft.com/office/powerpoint/2010/main" val="3906942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SERHAT56\Desktop\0123.png"/>
          <p:cNvPicPr>
            <a:picLocks noChangeAspect="1" noChangeArrowheads="1"/>
          </p:cNvPicPr>
          <p:nvPr/>
        </p:nvPicPr>
        <p:blipFill>
          <a:blip r:embed="rId2"/>
          <a:srcRect/>
          <a:stretch>
            <a:fillRect/>
          </a:stretch>
        </p:blipFill>
        <p:spPr bwMode="auto">
          <a:xfrm>
            <a:off x="9398998" y="0"/>
            <a:ext cx="2876550" cy="1524000"/>
          </a:xfrm>
          <a:prstGeom prst="rect">
            <a:avLst/>
          </a:prstGeom>
          <a:noFill/>
        </p:spPr>
      </p:pic>
      <p:sp>
        <p:nvSpPr>
          <p:cNvPr id="3" name="2 Alt Başlık"/>
          <p:cNvSpPr txBox="1">
            <a:spLocks/>
          </p:cNvSpPr>
          <p:nvPr/>
        </p:nvSpPr>
        <p:spPr>
          <a:xfrm>
            <a:off x="2168956" y="3737339"/>
            <a:ext cx="6400800" cy="1571625"/>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panose="05000000000000000000" pitchFamily="2" charset="2"/>
              <a:buChar char="ü"/>
            </a:pPr>
            <a:r>
              <a:rPr lang="tr-TR" altLang="tr-TR" sz="4400" b="1" i="1" dirty="0" smtClean="0">
                <a:latin typeface="Times New Roman" panose="02020603050405020304" pitchFamily="18" charset="0"/>
                <a:cs typeface="Times New Roman" panose="02020603050405020304" pitchFamily="18" charset="0"/>
              </a:rPr>
              <a:t>TEŞEKKÜRLER</a:t>
            </a:r>
          </a:p>
        </p:txBody>
      </p:sp>
      <p:sp>
        <p:nvSpPr>
          <p:cNvPr id="6" name="WordArt 5"/>
          <p:cNvSpPr>
            <a:spLocks noChangeArrowheads="1" noChangeShapeType="1" noTextEdit="1"/>
          </p:cNvSpPr>
          <p:nvPr/>
        </p:nvSpPr>
        <p:spPr bwMode="auto">
          <a:xfrm>
            <a:off x="1476375" y="549275"/>
            <a:ext cx="6624638" cy="358775"/>
          </a:xfrm>
          <a:prstGeom prst="rect">
            <a:avLst/>
          </a:prstGeom>
        </p:spPr>
        <p:txBody>
          <a:bodyPr wrap="none" fromWordArt="1">
            <a:prstTxWarp prst="textPlain">
              <a:avLst>
                <a:gd name="adj" fmla="val 50000"/>
              </a:avLst>
            </a:prstTxWarp>
          </a:bodyPr>
          <a:lstStyle/>
          <a:p>
            <a:pPr marL="457200" indent="-457200" algn="ctr">
              <a:buFont typeface="+mj-lt"/>
              <a:buAutoNum type="arabicPeriod"/>
            </a:pPr>
            <a:endParaRPr lang="tr-TR" sz="2400" kern="10">
              <a:ln w="9525">
                <a:solidFill>
                  <a:srgbClr val="000000"/>
                </a:solidFill>
                <a:round/>
                <a:headEnd/>
                <a:tailEnd/>
              </a:ln>
              <a:solidFill>
                <a:srgbClr val="000000"/>
              </a:solidFill>
              <a:effectLst>
                <a:outerShdw dist="107763" dir="2700000" algn="ctr" rotWithShape="0">
                  <a:srgbClr val="868686">
                    <a:alpha val="50000"/>
                  </a:srgbClr>
                </a:outerShdw>
              </a:effectLst>
              <a:latin typeface="Arial"/>
              <a:cs typeface="Arial"/>
            </a:endParaRPr>
          </a:p>
        </p:txBody>
      </p:sp>
      <p:pic>
        <p:nvPicPr>
          <p:cNvPr id="7" name="Picture 2" descr="C:\Users\SERHAT56\Desktop\0123.png"/>
          <p:cNvPicPr>
            <a:picLocks noChangeAspect="1" noChangeArrowheads="1"/>
          </p:cNvPicPr>
          <p:nvPr/>
        </p:nvPicPr>
        <p:blipFill>
          <a:blip r:embed="rId2"/>
          <a:srcRect/>
          <a:stretch>
            <a:fillRect/>
          </a:stretch>
        </p:blipFill>
        <p:spPr bwMode="auto">
          <a:xfrm>
            <a:off x="1159038" y="1523999"/>
            <a:ext cx="6386457" cy="2090057"/>
          </a:xfrm>
          <a:prstGeom prst="rect">
            <a:avLst/>
          </a:prstGeom>
          <a:noFill/>
        </p:spPr>
      </p:pic>
      <p:sp>
        <p:nvSpPr>
          <p:cNvPr id="8" name="Dikdörtgen 1"/>
          <p:cNvSpPr/>
          <p:nvPr/>
        </p:nvSpPr>
        <p:spPr>
          <a:xfrm>
            <a:off x="8757544" y="6236631"/>
            <a:ext cx="2760178" cy="307777"/>
          </a:xfrm>
          <a:prstGeom prst="rect">
            <a:avLst/>
          </a:prstGeom>
        </p:spPr>
        <p:txBody>
          <a:bodyPr wrap="none">
            <a:spAutoFit/>
          </a:bodyPr>
          <a:lstStyle/>
          <a:p>
            <a:pPr algn="ctr">
              <a:defRPr/>
            </a:pPr>
            <a:r>
              <a:rPr lang="tr-TR" altLang="tr-TR" sz="1400" dirty="0" smtClean="0">
                <a:solidFill>
                  <a:schemeClr val="bg2">
                    <a:lumMod val="50000"/>
                  </a:schemeClr>
                </a:solidFill>
              </a:rPr>
              <a:t>Yaşayan Diller Enstitüsü Müdürlüğü</a:t>
            </a:r>
            <a:endParaRPr lang="tr-TR" altLang="tr-TR" sz="1400" dirty="0">
              <a:solidFill>
                <a:schemeClr val="bg2">
                  <a:lumMod val="50000"/>
                </a:schemeClr>
              </a:solidFill>
            </a:endParaRPr>
          </a:p>
        </p:txBody>
      </p:sp>
      <p:sp>
        <p:nvSpPr>
          <p:cNvPr id="9" name="Dikdörtgen 8"/>
          <p:cNvSpPr/>
          <p:nvPr/>
        </p:nvSpPr>
        <p:spPr>
          <a:xfrm>
            <a:off x="11607089" y="6236631"/>
            <a:ext cx="367408" cy="307777"/>
          </a:xfrm>
          <a:prstGeom prst="rect">
            <a:avLst/>
          </a:prstGeom>
        </p:spPr>
        <p:txBody>
          <a:bodyPr wrap="none">
            <a:spAutoFit/>
          </a:bodyPr>
          <a:lstStyle/>
          <a:p>
            <a:r>
              <a:rPr lang="tr-TR" sz="1400" dirty="0" smtClean="0"/>
              <a:t>13</a:t>
            </a:r>
            <a:endParaRPr lang="tr-TR" sz="1400" dirty="0"/>
          </a:p>
        </p:txBody>
      </p:sp>
    </p:spTree>
    <p:extLst>
      <p:ext uri="{BB962C8B-B14F-4D97-AF65-F5344CB8AC3E}">
        <p14:creationId xmlns:p14="http://schemas.microsoft.com/office/powerpoint/2010/main" val="3844153630"/>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453</TotalTime>
  <Words>817</Words>
  <Application>Microsoft Office PowerPoint</Application>
  <PresentationFormat>Geniş ekran</PresentationFormat>
  <Paragraphs>246</Paragraphs>
  <Slides>13</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13</vt:i4>
      </vt:variant>
    </vt:vector>
  </HeadingPairs>
  <TitlesOfParts>
    <vt:vector size="19" baseType="lpstr">
      <vt:lpstr>Arial</vt:lpstr>
      <vt:lpstr>Calibri</vt:lpstr>
      <vt:lpstr>Calibri Light</vt:lpstr>
      <vt:lpstr>Times New Roman</vt:lpstr>
      <vt:lpstr>Wingdings</vt:lpstr>
      <vt:lpstr>Office Teması</vt:lpstr>
      <vt:lpstr>T.C. SİİRT ÜNİVERSİTESİ REKTÖRLÜĞÜ   YAŞAYAN DİLLER ENSTİTÜSÜ MÜDÜRLÜĞÜ   2016 YILI İDARİ  FAALİYET RAPORU</vt:lpstr>
      <vt:lpstr>PowerPoint Sunusu</vt:lpstr>
      <vt:lpstr>PowerPoint Sunusu</vt:lpstr>
      <vt:lpstr>PowerPoint Sunusu</vt:lpstr>
      <vt:lpstr>PowerPoint Sunusu</vt:lpstr>
      <vt:lpstr>PowerPoint Sunusu</vt:lpstr>
      <vt:lpstr>PowerPoint Sunusu</vt:lpstr>
      <vt:lpstr>PowerPoint Sunusu</vt:lpstr>
      <vt:lpstr>Mali Bilgiler</vt:lpstr>
      <vt:lpstr>Mali Bilgiler</vt:lpstr>
      <vt:lpstr>PowerPoint Sunusu</vt:lpstr>
      <vt:lpstr>PowerPoint Sunusu</vt:lpstr>
      <vt:lpstr>PowerPoint Sunusu</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 SİİRT ÜNİVERSİTESİ REKTÖRLÜĞÜ YAŞAYAN DİLLER ENSTİTÜSÜ 2017 YILI İDARİ  FAALİYET RAPORU</dc:title>
  <dc:creator>cintay</dc:creator>
  <cp:lastModifiedBy>cintay</cp:lastModifiedBy>
  <cp:revision>72</cp:revision>
  <dcterms:created xsi:type="dcterms:W3CDTF">2017-04-11T07:24:08Z</dcterms:created>
  <dcterms:modified xsi:type="dcterms:W3CDTF">2018-06-05T06:53:04Z</dcterms:modified>
</cp:coreProperties>
</file>