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72" r:id="rId4"/>
    <p:sldId id="261" r:id="rId5"/>
    <p:sldId id="266" r:id="rId6"/>
    <p:sldId id="262" r:id="rId7"/>
    <p:sldId id="258" r:id="rId8"/>
    <p:sldId id="264" r:id="rId9"/>
    <p:sldId id="271" r:id="rId10"/>
    <p:sldId id="267" r:id="rId11"/>
    <p:sldId id="269" r:id="rId12"/>
    <p:sldId id="265" r:id="rId13"/>
    <p:sldId id="268" r:id="rId14"/>
  </p:sldIdLst>
  <p:sldSz cx="12192000" cy="6858000"/>
  <p:notesSz cx="6797675" cy="9928225"/>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arsayılan Bölüm" id="{1F9B82BF-F99F-4535-A7CD-7F18947C5CEE}">
          <p14:sldIdLst>
            <p14:sldId id="256"/>
            <p14:sldId id="270"/>
            <p14:sldId id="272"/>
            <p14:sldId id="261"/>
            <p14:sldId id="266"/>
            <p14:sldId id="262"/>
            <p14:sldId id="258"/>
            <p14:sldId id="264"/>
            <p14:sldId id="271"/>
            <p14:sldId id="267"/>
            <p14:sldId id="269"/>
            <p14:sldId id="265"/>
            <p14:sldId id="268"/>
          </p14:sldIdLst>
        </p14:section>
        <p14:section name="Başlıksız Bölüm" id="{9DED7584-EF71-47A5-B6FB-906B8E50D9BD}">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4" autoAdjust="0"/>
    <p:restoredTop sz="94660"/>
  </p:normalViewPr>
  <p:slideViewPr>
    <p:cSldViewPr snapToGrid="0">
      <p:cViewPr varScale="1">
        <p:scale>
          <a:sx n="50" d="100"/>
          <a:sy n="50" d="100"/>
        </p:scale>
        <p:origin x="60" y="11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518E01-5156-4899-A0F5-A696877D8BF7}" type="doc">
      <dgm:prSet loTypeId="urn:microsoft.com/office/officeart/2005/8/layout/orgChart1" loCatId="hierarchy" qsTypeId="urn:microsoft.com/office/officeart/2005/8/quickstyle/simple1" qsCatId="simple" csTypeId="urn:microsoft.com/office/officeart/2005/8/colors/accent1_2" csCatId="accent1" phldr="1"/>
      <dgm:spPr/>
    </dgm:pt>
    <dgm:pt modelId="{1C6E5C45-C75F-49FA-8316-4DB6B0FECA58}">
      <dgm:prSet/>
      <dgm:spPr>
        <a:xfrm>
          <a:off x="1778580" y="428995"/>
          <a:ext cx="1929238" cy="847356"/>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smtClean="0">
              <a:solidFill>
                <a:sysClr val="window" lastClr="FFFFFF"/>
              </a:solidFill>
              <a:latin typeface="Calibri"/>
              <a:ea typeface="+mn-ea"/>
              <a:cs typeface="+mn-cs"/>
            </a:rPr>
            <a:t>Müdür </a:t>
          </a:r>
        </a:p>
        <a:p>
          <a:r>
            <a:rPr lang="tr-TR" dirty="0" smtClean="0">
              <a:solidFill>
                <a:sysClr val="window" lastClr="FFFFFF"/>
              </a:solidFill>
              <a:latin typeface="Calibri"/>
              <a:ea typeface="+mn-ea"/>
              <a:cs typeface="+mn-cs"/>
            </a:rPr>
            <a:t>Yrd. Doç. Dr. Adnan MEMDUHOĞLU</a:t>
          </a:r>
        </a:p>
        <a:p>
          <a:endParaRPr lang="tr-TR" dirty="0" smtClean="0">
            <a:solidFill>
              <a:sysClr val="window" lastClr="FFFFFF"/>
            </a:solidFill>
            <a:latin typeface="Calibri"/>
            <a:ea typeface="+mn-ea"/>
            <a:cs typeface="+mn-cs"/>
          </a:endParaRPr>
        </a:p>
      </dgm:t>
    </dgm:pt>
    <dgm:pt modelId="{09EC9ABF-79DD-4954-A49F-BF44ADB0B1D1}" type="parTrans" cxnId="{AEB7FC14-1EB0-43C7-8121-FF3B24DFE96C}">
      <dgm:prSet/>
      <dgm:spPr/>
      <dgm:t>
        <a:bodyPr/>
        <a:lstStyle/>
        <a:p>
          <a:endParaRPr lang="tr-TR"/>
        </a:p>
      </dgm:t>
    </dgm:pt>
    <dgm:pt modelId="{E64A98DA-9F1A-4890-A9B1-DA5BA5E1831A}" type="sibTrans" cxnId="{AEB7FC14-1EB0-43C7-8121-FF3B24DFE96C}">
      <dgm:prSet/>
      <dgm:spPr/>
      <dgm:t>
        <a:bodyPr/>
        <a:lstStyle/>
        <a:p>
          <a:endParaRPr lang="tr-TR"/>
        </a:p>
      </dgm:t>
    </dgm:pt>
    <dgm:pt modelId="{C3E0EEC3-82A9-4469-A87F-991AA5D16619}">
      <dgm:prSet/>
      <dgm:spPr>
        <a:xfrm>
          <a:off x="3918033" y="1572756"/>
          <a:ext cx="1566552" cy="705724"/>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smtClean="0">
              <a:solidFill>
                <a:sysClr val="window" lastClr="FFFFFF"/>
              </a:solidFill>
              <a:latin typeface="Calibri"/>
              <a:ea typeface="+mn-ea"/>
              <a:cs typeface="+mn-cs"/>
            </a:rPr>
            <a:t>Bilgisayar İşletmeni</a:t>
          </a:r>
        </a:p>
        <a:p>
          <a:r>
            <a:rPr lang="tr-TR" smtClean="0">
              <a:solidFill>
                <a:sysClr val="window" lastClr="FFFFFF"/>
              </a:solidFill>
              <a:latin typeface="Calibri"/>
              <a:ea typeface="+mn-ea"/>
              <a:cs typeface="+mn-cs"/>
            </a:rPr>
            <a:t>Muhsin DAŞÇI</a:t>
          </a:r>
        </a:p>
      </dgm:t>
    </dgm:pt>
    <dgm:pt modelId="{B4CF7604-D88F-430E-B660-3A5C2FEA0BC0}" type="parTrans" cxnId="{F64984DD-7B49-45F2-BAB2-157B3C8EB683}">
      <dgm:prSet/>
      <dgm:spPr>
        <a:xfrm>
          <a:off x="2743200" y="1276351"/>
          <a:ext cx="1958109" cy="296404"/>
        </a:xfrm>
        <a:noFill/>
        <a:ln w="25400" cap="flat" cmpd="sng" algn="ctr">
          <a:solidFill>
            <a:srgbClr val="4F81BD">
              <a:shade val="60000"/>
              <a:hueOff val="0"/>
              <a:satOff val="0"/>
              <a:lumOff val="0"/>
              <a:alphaOff val="0"/>
            </a:srgbClr>
          </a:solidFill>
          <a:prstDash val="solid"/>
        </a:ln>
        <a:effectLst/>
      </dgm:spPr>
      <dgm:t>
        <a:bodyPr/>
        <a:lstStyle/>
        <a:p>
          <a:endParaRPr lang="tr-TR"/>
        </a:p>
      </dgm:t>
    </dgm:pt>
    <dgm:pt modelId="{3B585995-5E78-4458-B168-D6E9C451C4D2}" type="sibTrans" cxnId="{F64984DD-7B49-45F2-BAB2-157B3C8EB683}">
      <dgm:prSet/>
      <dgm:spPr/>
      <dgm:t>
        <a:bodyPr/>
        <a:lstStyle/>
        <a:p>
          <a:endParaRPr lang="tr-TR"/>
        </a:p>
      </dgm:t>
    </dgm:pt>
    <dgm:pt modelId="{5B38BB44-E4A6-4B96-A87A-79CCBBB39F5C}">
      <dgm:prSet/>
      <dgm:spPr>
        <a:xfrm>
          <a:off x="1813" y="1572756"/>
          <a:ext cx="1724352" cy="741448"/>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smtClean="0">
              <a:solidFill>
                <a:sysClr val="window" lastClr="FFFFFF"/>
              </a:solidFill>
              <a:latin typeface="Calibri"/>
              <a:ea typeface="+mn-ea"/>
              <a:cs typeface="+mn-cs"/>
            </a:rPr>
            <a:t>Müdür Yardımcısı </a:t>
          </a:r>
        </a:p>
        <a:p>
          <a:endParaRPr lang="tr-TR" smtClean="0">
            <a:solidFill>
              <a:sysClr val="window" lastClr="FFFFFF"/>
            </a:solidFill>
            <a:latin typeface="Calibri"/>
            <a:ea typeface="+mn-ea"/>
            <a:cs typeface="+mn-cs"/>
          </a:endParaRPr>
        </a:p>
        <a:p>
          <a:endParaRPr lang="tr-TR" smtClean="0">
            <a:solidFill>
              <a:sysClr val="window" lastClr="FFFFFF"/>
            </a:solidFill>
            <a:latin typeface="Calibri"/>
            <a:ea typeface="+mn-ea"/>
            <a:cs typeface="+mn-cs"/>
          </a:endParaRPr>
        </a:p>
      </dgm:t>
    </dgm:pt>
    <dgm:pt modelId="{378EC312-5396-42C4-947B-62D4A047D8E5}" type="sibTrans" cxnId="{F2847BE9-0CBA-4327-B288-8977F734357F}">
      <dgm:prSet/>
      <dgm:spPr/>
      <dgm:t>
        <a:bodyPr/>
        <a:lstStyle/>
        <a:p>
          <a:endParaRPr lang="tr-TR"/>
        </a:p>
      </dgm:t>
    </dgm:pt>
    <dgm:pt modelId="{18321383-1C18-44CE-A794-995DF672C1A8}" type="parTrans" cxnId="{F2847BE9-0CBA-4327-B288-8977F734357F}">
      <dgm:prSet/>
      <dgm:spPr>
        <a:xfrm>
          <a:off x="863990" y="1276351"/>
          <a:ext cx="1879209" cy="296404"/>
        </a:xfrm>
        <a:noFill/>
        <a:ln w="25400" cap="flat" cmpd="sng" algn="ctr">
          <a:solidFill>
            <a:srgbClr val="4F81BD">
              <a:shade val="60000"/>
              <a:hueOff val="0"/>
              <a:satOff val="0"/>
              <a:lumOff val="0"/>
              <a:alphaOff val="0"/>
            </a:srgbClr>
          </a:solidFill>
          <a:prstDash val="solid"/>
        </a:ln>
        <a:effectLst/>
      </dgm:spPr>
      <dgm:t>
        <a:bodyPr/>
        <a:lstStyle/>
        <a:p>
          <a:endParaRPr lang="tr-TR"/>
        </a:p>
      </dgm:t>
    </dgm:pt>
    <dgm:pt modelId="{85B48EC9-0469-47EC-91E4-03BEC39A9DE8}">
      <dgm:prSet/>
      <dgm:spPr>
        <a:xfrm>
          <a:off x="2022570" y="1572756"/>
          <a:ext cx="1599058" cy="705724"/>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smtClean="0">
              <a:solidFill>
                <a:sysClr val="window" lastClr="FFFFFF"/>
              </a:solidFill>
              <a:latin typeface="Calibri"/>
              <a:ea typeface="+mn-ea"/>
              <a:cs typeface="+mn-cs"/>
            </a:rPr>
            <a:t>Enstitü Sekreteri V.</a:t>
          </a:r>
        </a:p>
        <a:p>
          <a:r>
            <a:rPr lang="tr-TR" smtClean="0">
              <a:solidFill>
                <a:sysClr val="window" lastClr="FFFFFF"/>
              </a:solidFill>
              <a:latin typeface="Calibri"/>
              <a:ea typeface="+mn-ea"/>
              <a:cs typeface="+mn-cs"/>
            </a:rPr>
            <a:t>Mehmet Fatih ETE</a:t>
          </a:r>
        </a:p>
      </dgm:t>
    </dgm:pt>
    <dgm:pt modelId="{C714B716-EBED-41E2-A331-BE9CEFB67256}" type="sibTrans" cxnId="{176CCB88-7C27-4F8A-904F-4C2FACC02FB3}">
      <dgm:prSet/>
      <dgm:spPr/>
      <dgm:t>
        <a:bodyPr/>
        <a:lstStyle/>
        <a:p>
          <a:endParaRPr lang="tr-TR"/>
        </a:p>
      </dgm:t>
    </dgm:pt>
    <dgm:pt modelId="{B509674C-7BEC-435A-9CCC-523C72058A87}" type="parTrans" cxnId="{176CCB88-7C27-4F8A-904F-4C2FACC02FB3}">
      <dgm:prSet/>
      <dgm:spPr>
        <a:xfrm>
          <a:off x="2697480" y="1276351"/>
          <a:ext cx="91440" cy="296404"/>
        </a:xfrm>
        <a:noFill/>
        <a:ln w="25400" cap="flat" cmpd="sng" algn="ctr">
          <a:solidFill>
            <a:srgbClr val="4F81BD">
              <a:shade val="60000"/>
              <a:hueOff val="0"/>
              <a:satOff val="0"/>
              <a:lumOff val="0"/>
              <a:alphaOff val="0"/>
            </a:srgbClr>
          </a:solidFill>
          <a:prstDash val="solid"/>
        </a:ln>
        <a:effectLst/>
      </dgm:spPr>
      <dgm:t>
        <a:bodyPr/>
        <a:lstStyle/>
        <a:p>
          <a:endParaRPr lang="tr-TR"/>
        </a:p>
      </dgm:t>
    </dgm:pt>
    <dgm:pt modelId="{8E70F317-5F13-408F-B7E8-132F8979E0FD}" type="pres">
      <dgm:prSet presAssocID="{5D518E01-5156-4899-A0F5-A696877D8BF7}" presName="hierChild1" presStyleCnt="0">
        <dgm:presLayoutVars>
          <dgm:orgChart val="1"/>
          <dgm:chPref val="1"/>
          <dgm:dir/>
          <dgm:animOne val="branch"/>
          <dgm:animLvl val="lvl"/>
          <dgm:resizeHandles/>
        </dgm:presLayoutVars>
      </dgm:prSet>
      <dgm:spPr/>
    </dgm:pt>
    <dgm:pt modelId="{AB44116C-E07E-401C-97A8-DFA4535BF0F5}" type="pres">
      <dgm:prSet presAssocID="{1C6E5C45-C75F-49FA-8316-4DB6B0FECA58}" presName="hierRoot1" presStyleCnt="0">
        <dgm:presLayoutVars>
          <dgm:hierBranch/>
        </dgm:presLayoutVars>
      </dgm:prSet>
      <dgm:spPr/>
    </dgm:pt>
    <dgm:pt modelId="{73B2B20C-9861-4CD4-81F0-9A28213646D0}" type="pres">
      <dgm:prSet presAssocID="{1C6E5C45-C75F-49FA-8316-4DB6B0FECA58}" presName="rootComposite1" presStyleCnt="0"/>
      <dgm:spPr/>
    </dgm:pt>
    <dgm:pt modelId="{C32FE16C-B92D-432A-B9A8-22B049955816}" type="pres">
      <dgm:prSet presAssocID="{1C6E5C45-C75F-49FA-8316-4DB6B0FECA58}" presName="rootText1" presStyleLbl="node0" presStyleIdx="0" presStyleCnt="1" custScaleX="176214" custScaleY="95235">
        <dgm:presLayoutVars>
          <dgm:chPref val="3"/>
        </dgm:presLayoutVars>
      </dgm:prSet>
      <dgm:spPr>
        <a:prstGeom prst="rect">
          <a:avLst/>
        </a:prstGeom>
      </dgm:spPr>
      <dgm:t>
        <a:bodyPr/>
        <a:lstStyle/>
        <a:p>
          <a:endParaRPr lang="tr-TR"/>
        </a:p>
      </dgm:t>
    </dgm:pt>
    <dgm:pt modelId="{E79FBCA0-BCED-400C-9E2F-E3D5A412B7E8}" type="pres">
      <dgm:prSet presAssocID="{1C6E5C45-C75F-49FA-8316-4DB6B0FECA58}" presName="rootConnector1" presStyleLbl="node1" presStyleIdx="0" presStyleCnt="0"/>
      <dgm:spPr/>
      <dgm:t>
        <a:bodyPr/>
        <a:lstStyle/>
        <a:p>
          <a:endParaRPr lang="tr-TR"/>
        </a:p>
      </dgm:t>
    </dgm:pt>
    <dgm:pt modelId="{250DE45B-0DB4-4DC2-90E1-78231E6AFBCB}" type="pres">
      <dgm:prSet presAssocID="{1C6E5C45-C75F-49FA-8316-4DB6B0FECA58}" presName="hierChild2" presStyleCnt="0"/>
      <dgm:spPr/>
    </dgm:pt>
    <dgm:pt modelId="{6BD8783E-5342-4484-94A9-67870AB64AB9}" type="pres">
      <dgm:prSet presAssocID="{18321383-1C18-44CE-A794-995DF672C1A8}" presName="Name35" presStyleLbl="parChTrans1D2" presStyleIdx="0" presStyleCnt="3"/>
      <dgm:spPr>
        <a:custGeom>
          <a:avLst/>
          <a:gdLst/>
          <a:ahLst/>
          <a:cxnLst/>
          <a:rect l="0" t="0" r="0" b="0"/>
          <a:pathLst>
            <a:path>
              <a:moveTo>
                <a:pt x="1940834" y="0"/>
              </a:moveTo>
              <a:lnTo>
                <a:pt x="1940834" y="168419"/>
              </a:lnTo>
              <a:lnTo>
                <a:pt x="0" y="168419"/>
              </a:lnTo>
              <a:lnTo>
                <a:pt x="0" y="336838"/>
              </a:lnTo>
            </a:path>
          </a:pathLst>
        </a:custGeom>
      </dgm:spPr>
      <dgm:t>
        <a:bodyPr/>
        <a:lstStyle/>
        <a:p>
          <a:endParaRPr lang="tr-TR"/>
        </a:p>
      </dgm:t>
    </dgm:pt>
    <dgm:pt modelId="{5FF0095C-A16A-4BF1-BBE8-55CEB04A77A5}" type="pres">
      <dgm:prSet presAssocID="{5B38BB44-E4A6-4B96-A87A-79CCBBB39F5C}" presName="hierRoot2" presStyleCnt="0">
        <dgm:presLayoutVars>
          <dgm:hierBranch/>
        </dgm:presLayoutVars>
      </dgm:prSet>
      <dgm:spPr/>
    </dgm:pt>
    <dgm:pt modelId="{C338981F-A23F-497C-83AB-4098120BB69A}" type="pres">
      <dgm:prSet presAssocID="{5B38BB44-E4A6-4B96-A87A-79CCBBB39F5C}" presName="rootComposite" presStyleCnt="0"/>
      <dgm:spPr/>
    </dgm:pt>
    <dgm:pt modelId="{DFCE5F6C-6C29-431F-8188-277C250396A2}" type="pres">
      <dgm:prSet presAssocID="{5B38BB44-E4A6-4B96-A87A-79CCBBB39F5C}" presName="rootText" presStyleLbl="node2" presStyleIdx="0" presStyleCnt="3" custScaleX="122169" custScaleY="105062">
        <dgm:presLayoutVars>
          <dgm:chPref val="3"/>
        </dgm:presLayoutVars>
      </dgm:prSet>
      <dgm:spPr>
        <a:prstGeom prst="rect">
          <a:avLst/>
        </a:prstGeom>
      </dgm:spPr>
      <dgm:t>
        <a:bodyPr/>
        <a:lstStyle/>
        <a:p>
          <a:endParaRPr lang="tr-TR"/>
        </a:p>
      </dgm:t>
    </dgm:pt>
    <dgm:pt modelId="{0497CC0E-DBD9-4487-8A78-C4A6453E67CA}" type="pres">
      <dgm:prSet presAssocID="{5B38BB44-E4A6-4B96-A87A-79CCBBB39F5C}" presName="rootConnector" presStyleLbl="node2" presStyleIdx="0" presStyleCnt="3"/>
      <dgm:spPr/>
      <dgm:t>
        <a:bodyPr/>
        <a:lstStyle/>
        <a:p>
          <a:endParaRPr lang="tr-TR"/>
        </a:p>
      </dgm:t>
    </dgm:pt>
    <dgm:pt modelId="{15B6E965-D21A-4A70-A1DA-FE773816E13A}" type="pres">
      <dgm:prSet presAssocID="{5B38BB44-E4A6-4B96-A87A-79CCBBB39F5C}" presName="hierChild4" presStyleCnt="0"/>
      <dgm:spPr/>
    </dgm:pt>
    <dgm:pt modelId="{05C0BD54-633F-4EF8-A73E-A3E32464A311}" type="pres">
      <dgm:prSet presAssocID="{5B38BB44-E4A6-4B96-A87A-79CCBBB39F5C}" presName="hierChild5" presStyleCnt="0"/>
      <dgm:spPr/>
    </dgm:pt>
    <dgm:pt modelId="{E0E1675C-A38F-47AE-9A4A-75C3ED5DBE6A}" type="pres">
      <dgm:prSet presAssocID="{B509674C-7BEC-435A-9CCC-523C72058A87}" presName="Name35" presStyleLbl="parChTrans1D2" presStyleIdx="1" presStyleCnt="3"/>
      <dgm:spPr>
        <a:custGeom>
          <a:avLst/>
          <a:gdLst/>
          <a:ahLst/>
          <a:cxnLst/>
          <a:rect l="0" t="0" r="0" b="0"/>
          <a:pathLst>
            <a:path>
              <a:moveTo>
                <a:pt x="45720" y="0"/>
              </a:moveTo>
              <a:lnTo>
                <a:pt x="45720" y="336838"/>
              </a:lnTo>
            </a:path>
          </a:pathLst>
        </a:custGeom>
      </dgm:spPr>
      <dgm:t>
        <a:bodyPr/>
        <a:lstStyle/>
        <a:p>
          <a:endParaRPr lang="tr-TR"/>
        </a:p>
      </dgm:t>
    </dgm:pt>
    <dgm:pt modelId="{4FC215BD-D4C6-4134-A6CE-28F5B5C7AF32}" type="pres">
      <dgm:prSet presAssocID="{85B48EC9-0469-47EC-91E4-03BEC39A9DE8}" presName="hierRoot2" presStyleCnt="0">
        <dgm:presLayoutVars>
          <dgm:hierBranch/>
        </dgm:presLayoutVars>
      </dgm:prSet>
      <dgm:spPr/>
    </dgm:pt>
    <dgm:pt modelId="{8049D8B3-AC6B-4843-B1FA-8F2AED6E217F}" type="pres">
      <dgm:prSet presAssocID="{85B48EC9-0469-47EC-91E4-03BEC39A9DE8}" presName="rootComposite" presStyleCnt="0"/>
      <dgm:spPr/>
    </dgm:pt>
    <dgm:pt modelId="{991B9AAC-0751-4B0A-97B4-C8BCA1C70042}" type="pres">
      <dgm:prSet presAssocID="{85B48EC9-0469-47EC-91E4-03BEC39A9DE8}" presName="rootText" presStyleLbl="node2" presStyleIdx="1" presStyleCnt="3" custScaleX="113292" custScaleY="101111">
        <dgm:presLayoutVars>
          <dgm:chPref val="3"/>
        </dgm:presLayoutVars>
      </dgm:prSet>
      <dgm:spPr>
        <a:prstGeom prst="rect">
          <a:avLst/>
        </a:prstGeom>
      </dgm:spPr>
      <dgm:t>
        <a:bodyPr/>
        <a:lstStyle/>
        <a:p>
          <a:endParaRPr lang="tr-TR"/>
        </a:p>
      </dgm:t>
    </dgm:pt>
    <dgm:pt modelId="{392F2348-0FD0-46DC-AAA5-0858EDA62365}" type="pres">
      <dgm:prSet presAssocID="{85B48EC9-0469-47EC-91E4-03BEC39A9DE8}" presName="rootConnector" presStyleLbl="node2" presStyleIdx="1" presStyleCnt="3"/>
      <dgm:spPr/>
      <dgm:t>
        <a:bodyPr/>
        <a:lstStyle/>
        <a:p>
          <a:endParaRPr lang="tr-TR"/>
        </a:p>
      </dgm:t>
    </dgm:pt>
    <dgm:pt modelId="{841E27EA-AA2B-44E8-8BD0-1759E5EAED0A}" type="pres">
      <dgm:prSet presAssocID="{85B48EC9-0469-47EC-91E4-03BEC39A9DE8}" presName="hierChild4" presStyleCnt="0"/>
      <dgm:spPr/>
    </dgm:pt>
    <dgm:pt modelId="{52746785-0539-41FE-8F9D-38F66E94C759}" type="pres">
      <dgm:prSet presAssocID="{85B48EC9-0469-47EC-91E4-03BEC39A9DE8}" presName="hierChild5" presStyleCnt="0"/>
      <dgm:spPr/>
    </dgm:pt>
    <dgm:pt modelId="{957EFCEA-3E78-4215-8A64-1516A8ECAF26}" type="pres">
      <dgm:prSet presAssocID="{B4CF7604-D88F-430E-B660-3A5C2FEA0BC0}" presName="Name35" presStyleLbl="parChTrans1D2" presStyleIdx="2" presStyleCnt="3"/>
      <dgm:spPr>
        <a:custGeom>
          <a:avLst/>
          <a:gdLst/>
          <a:ahLst/>
          <a:cxnLst/>
          <a:rect l="0" t="0" r="0" b="0"/>
          <a:pathLst>
            <a:path>
              <a:moveTo>
                <a:pt x="0" y="0"/>
              </a:moveTo>
              <a:lnTo>
                <a:pt x="0" y="168419"/>
              </a:lnTo>
              <a:lnTo>
                <a:pt x="1940834" y="168419"/>
              </a:lnTo>
              <a:lnTo>
                <a:pt x="1940834" y="336838"/>
              </a:lnTo>
            </a:path>
          </a:pathLst>
        </a:custGeom>
      </dgm:spPr>
      <dgm:t>
        <a:bodyPr/>
        <a:lstStyle/>
        <a:p>
          <a:endParaRPr lang="tr-TR"/>
        </a:p>
      </dgm:t>
    </dgm:pt>
    <dgm:pt modelId="{D0B9DA5F-CA20-417E-834F-47423A9774AE}" type="pres">
      <dgm:prSet presAssocID="{C3E0EEC3-82A9-4469-A87F-991AA5D16619}" presName="hierRoot2" presStyleCnt="0">
        <dgm:presLayoutVars>
          <dgm:hierBranch/>
        </dgm:presLayoutVars>
      </dgm:prSet>
      <dgm:spPr/>
    </dgm:pt>
    <dgm:pt modelId="{4D70D141-BBE0-4A03-9FBD-DE1879917413}" type="pres">
      <dgm:prSet presAssocID="{C3E0EEC3-82A9-4469-A87F-991AA5D16619}" presName="rootComposite" presStyleCnt="0"/>
      <dgm:spPr/>
    </dgm:pt>
    <dgm:pt modelId="{95A7896C-E2A0-4313-AE53-5B5B2FCBD4B1}" type="pres">
      <dgm:prSet presAssocID="{C3E0EEC3-82A9-4469-A87F-991AA5D16619}" presName="rootText" presStyleLbl="node2" presStyleIdx="2" presStyleCnt="3" custScaleX="110989">
        <dgm:presLayoutVars>
          <dgm:chPref val="3"/>
        </dgm:presLayoutVars>
      </dgm:prSet>
      <dgm:spPr>
        <a:prstGeom prst="rect">
          <a:avLst/>
        </a:prstGeom>
      </dgm:spPr>
      <dgm:t>
        <a:bodyPr/>
        <a:lstStyle/>
        <a:p>
          <a:endParaRPr lang="tr-TR"/>
        </a:p>
      </dgm:t>
    </dgm:pt>
    <dgm:pt modelId="{1F5C17A6-B89A-467F-B4FF-2BABA3101B31}" type="pres">
      <dgm:prSet presAssocID="{C3E0EEC3-82A9-4469-A87F-991AA5D16619}" presName="rootConnector" presStyleLbl="node2" presStyleIdx="2" presStyleCnt="3"/>
      <dgm:spPr/>
      <dgm:t>
        <a:bodyPr/>
        <a:lstStyle/>
        <a:p>
          <a:endParaRPr lang="tr-TR"/>
        </a:p>
      </dgm:t>
    </dgm:pt>
    <dgm:pt modelId="{82860052-B2D9-4D97-B255-1D98855D19B4}" type="pres">
      <dgm:prSet presAssocID="{C3E0EEC3-82A9-4469-A87F-991AA5D16619}" presName="hierChild4" presStyleCnt="0"/>
      <dgm:spPr/>
    </dgm:pt>
    <dgm:pt modelId="{A75A8195-C616-4461-8137-D8B35383AEBE}" type="pres">
      <dgm:prSet presAssocID="{C3E0EEC3-82A9-4469-A87F-991AA5D16619}" presName="hierChild5" presStyleCnt="0"/>
      <dgm:spPr/>
    </dgm:pt>
    <dgm:pt modelId="{7046619C-A154-449C-9ABB-E782B199F0CA}" type="pres">
      <dgm:prSet presAssocID="{1C6E5C45-C75F-49FA-8316-4DB6B0FECA58}" presName="hierChild3" presStyleCnt="0"/>
      <dgm:spPr/>
    </dgm:pt>
  </dgm:ptLst>
  <dgm:cxnLst>
    <dgm:cxn modelId="{2FF9A8A8-7B99-4FD9-967F-EA25054C2840}" type="presOf" srcId="{18321383-1C18-44CE-A794-995DF672C1A8}" destId="{6BD8783E-5342-4484-94A9-67870AB64AB9}" srcOrd="0" destOrd="0" presId="urn:microsoft.com/office/officeart/2005/8/layout/orgChart1"/>
    <dgm:cxn modelId="{F2847BE9-0CBA-4327-B288-8977F734357F}" srcId="{1C6E5C45-C75F-49FA-8316-4DB6B0FECA58}" destId="{5B38BB44-E4A6-4B96-A87A-79CCBBB39F5C}" srcOrd="0" destOrd="0" parTransId="{18321383-1C18-44CE-A794-995DF672C1A8}" sibTransId="{378EC312-5396-42C4-947B-62D4A047D8E5}"/>
    <dgm:cxn modelId="{F64984DD-7B49-45F2-BAB2-157B3C8EB683}" srcId="{1C6E5C45-C75F-49FA-8316-4DB6B0FECA58}" destId="{C3E0EEC3-82A9-4469-A87F-991AA5D16619}" srcOrd="2" destOrd="0" parTransId="{B4CF7604-D88F-430E-B660-3A5C2FEA0BC0}" sibTransId="{3B585995-5E78-4458-B168-D6E9C451C4D2}"/>
    <dgm:cxn modelId="{176CCB88-7C27-4F8A-904F-4C2FACC02FB3}" srcId="{1C6E5C45-C75F-49FA-8316-4DB6B0FECA58}" destId="{85B48EC9-0469-47EC-91E4-03BEC39A9DE8}" srcOrd="1" destOrd="0" parTransId="{B509674C-7BEC-435A-9CCC-523C72058A87}" sibTransId="{C714B716-EBED-41E2-A331-BE9CEFB67256}"/>
    <dgm:cxn modelId="{744C25CD-7DA6-4519-99BB-096D10E08BEF}" type="presOf" srcId="{B4CF7604-D88F-430E-B660-3A5C2FEA0BC0}" destId="{957EFCEA-3E78-4215-8A64-1516A8ECAF26}" srcOrd="0" destOrd="0" presId="urn:microsoft.com/office/officeart/2005/8/layout/orgChart1"/>
    <dgm:cxn modelId="{24F6EF7C-F1BA-4BB1-8843-ADB682D192DE}" type="presOf" srcId="{B509674C-7BEC-435A-9CCC-523C72058A87}" destId="{E0E1675C-A38F-47AE-9A4A-75C3ED5DBE6A}" srcOrd="0" destOrd="0" presId="urn:microsoft.com/office/officeart/2005/8/layout/orgChart1"/>
    <dgm:cxn modelId="{2B4083E3-6153-4A99-AC1E-86FD0344E514}" type="presOf" srcId="{1C6E5C45-C75F-49FA-8316-4DB6B0FECA58}" destId="{C32FE16C-B92D-432A-B9A8-22B049955816}" srcOrd="0" destOrd="0" presId="urn:microsoft.com/office/officeart/2005/8/layout/orgChart1"/>
    <dgm:cxn modelId="{42A57E0F-265F-46AB-893F-2FC27FA437A7}" type="presOf" srcId="{C3E0EEC3-82A9-4469-A87F-991AA5D16619}" destId="{95A7896C-E2A0-4313-AE53-5B5B2FCBD4B1}" srcOrd="0" destOrd="0" presId="urn:microsoft.com/office/officeart/2005/8/layout/orgChart1"/>
    <dgm:cxn modelId="{4340B873-4A9D-4143-9939-BA51A9170193}" type="presOf" srcId="{C3E0EEC3-82A9-4469-A87F-991AA5D16619}" destId="{1F5C17A6-B89A-467F-B4FF-2BABA3101B31}" srcOrd="1" destOrd="0" presId="urn:microsoft.com/office/officeart/2005/8/layout/orgChart1"/>
    <dgm:cxn modelId="{C545DABD-38DF-41B8-A7E9-25053B937A63}" type="presOf" srcId="{85B48EC9-0469-47EC-91E4-03BEC39A9DE8}" destId="{991B9AAC-0751-4B0A-97B4-C8BCA1C70042}" srcOrd="0" destOrd="0" presId="urn:microsoft.com/office/officeart/2005/8/layout/orgChart1"/>
    <dgm:cxn modelId="{0BBACE8A-CA69-45F8-99A1-F596A78A1392}" type="presOf" srcId="{5B38BB44-E4A6-4B96-A87A-79CCBBB39F5C}" destId="{0497CC0E-DBD9-4487-8A78-C4A6453E67CA}" srcOrd="1" destOrd="0" presId="urn:microsoft.com/office/officeart/2005/8/layout/orgChart1"/>
    <dgm:cxn modelId="{10F5C805-123C-43D4-A642-9D9D8F4D4EA0}" type="presOf" srcId="{85B48EC9-0469-47EC-91E4-03BEC39A9DE8}" destId="{392F2348-0FD0-46DC-AAA5-0858EDA62365}" srcOrd="1" destOrd="0" presId="urn:microsoft.com/office/officeart/2005/8/layout/orgChart1"/>
    <dgm:cxn modelId="{EECAA5CB-75AD-47C0-B8D6-20DA3DE3ED62}" type="presOf" srcId="{1C6E5C45-C75F-49FA-8316-4DB6B0FECA58}" destId="{E79FBCA0-BCED-400C-9E2F-E3D5A412B7E8}" srcOrd="1" destOrd="0" presId="urn:microsoft.com/office/officeart/2005/8/layout/orgChart1"/>
    <dgm:cxn modelId="{AEB7FC14-1EB0-43C7-8121-FF3B24DFE96C}" srcId="{5D518E01-5156-4899-A0F5-A696877D8BF7}" destId="{1C6E5C45-C75F-49FA-8316-4DB6B0FECA58}" srcOrd="0" destOrd="0" parTransId="{09EC9ABF-79DD-4954-A49F-BF44ADB0B1D1}" sibTransId="{E64A98DA-9F1A-4890-A9B1-DA5BA5E1831A}"/>
    <dgm:cxn modelId="{C6AE6996-7020-4DD0-AB21-9D2D4D46D269}" type="presOf" srcId="{5B38BB44-E4A6-4B96-A87A-79CCBBB39F5C}" destId="{DFCE5F6C-6C29-431F-8188-277C250396A2}" srcOrd="0" destOrd="0" presId="urn:microsoft.com/office/officeart/2005/8/layout/orgChart1"/>
    <dgm:cxn modelId="{6705FBB8-F9C0-46F0-A0BC-282B3C9A4EC3}" type="presOf" srcId="{5D518E01-5156-4899-A0F5-A696877D8BF7}" destId="{8E70F317-5F13-408F-B7E8-132F8979E0FD}" srcOrd="0" destOrd="0" presId="urn:microsoft.com/office/officeart/2005/8/layout/orgChart1"/>
    <dgm:cxn modelId="{05A4496D-D677-4D09-BB7E-8BED3AB68191}" type="presParOf" srcId="{8E70F317-5F13-408F-B7E8-132F8979E0FD}" destId="{AB44116C-E07E-401C-97A8-DFA4535BF0F5}" srcOrd="0" destOrd="0" presId="urn:microsoft.com/office/officeart/2005/8/layout/orgChart1"/>
    <dgm:cxn modelId="{AEA94BF2-9EF9-41E1-BEA3-38EB174DA481}" type="presParOf" srcId="{AB44116C-E07E-401C-97A8-DFA4535BF0F5}" destId="{73B2B20C-9861-4CD4-81F0-9A28213646D0}" srcOrd="0" destOrd="0" presId="urn:microsoft.com/office/officeart/2005/8/layout/orgChart1"/>
    <dgm:cxn modelId="{EF05EAB6-3741-49D6-B4BD-EDCC2CC14053}" type="presParOf" srcId="{73B2B20C-9861-4CD4-81F0-9A28213646D0}" destId="{C32FE16C-B92D-432A-B9A8-22B049955816}" srcOrd="0" destOrd="0" presId="urn:microsoft.com/office/officeart/2005/8/layout/orgChart1"/>
    <dgm:cxn modelId="{369DF992-8445-486A-B099-04A242048320}" type="presParOf" srcId="{73B2B20C-9861-4CD4-81F0-9A28213646D0}" destId="{E79FBCA0-BCED-400C-9E2F-E3D5A412B7E8}" srcOrd="1" destOrd="0" presId="urn:microsoft.com/office/officeart/2005/8/layout/orgChart1"/>
    <dgm:cxn modelId="{2FA85F1F-12ED-4F45-BB42-DBF7FD810685}" type="presParOf" srcId="{AB44116C-E07E-401C-97A8-DFA4535BF0F5}" destId="{250DE45B-0DB4-4DC2-90E1-78231E6AFBCB}" srcOrd="1" destOrd="0" presId="urn:microsoft.com/office/officeart/2005/8/layout/orgChart1"/>
    <dgm:cxn modelId="{693F0346-8664-4B21-A734-B322805DEC25}" type="presParOf" srcId="{250DE45B-0DB4-4DC2-90E1-78231E6AFBCB}" destId="{6BD8783E-5342-4484-94A9-67870AB64AB9}" srcOrd="0" destOrd="0" presId="urn:microsoft.com/office/officeart/2005/8/layout/orgChart1"/>
    <dgm:cxn modelId="{98627A9A-2F5A-45A9-9755-6735B85E0EB9}" type="presParOf" srcId="{250DE45B-0DB4-4DC2-90E1-78231E6AFBCB}" destId="{5FF0095C-A16A-4BF1-BBE8-55CEB04A77A5}" srcOrd="1" destOrd="0" presId="urn:microsoft.com/office/officeart/2005/8/layout/orgChart1"/>
    <dgm:cxn modelId="{C01A8563-48BD-4DE6-A316-45F80FB45A75}" type="presParOf" srcId="{5FF0095C-A16A-4BF1-BBE8-55CEB04A77A5}" destId="{C338981F-A23F-497C-83AB-4098120BB69A}" srcOrd="0" destOrd="0" presId="urn:microsoft.com/office/officeart/2005/8/layout/orgChart1"/>
    <dgm:cxn modelId="{B237AA68-AFD0-42D6-AC1E-AB434443BB17}" type="presParOf" srcId="{C338981F-A23F-497C-83AB-4098120BB69A}" destId="{DFCE5F6C-6C29-431F-8188-277C250396A2}" srcOrd="0" destOrd="0" presId="urn:microsoft.com/office/officeart/2005/8/layout/orgChart1"/>
    <dgm:cxn modelId="{9A209D9B-5487-4132-B7FD-CB967F7FCEDC}" type="presParOf" srcId="{C338981F-A23F-497C-83AB-4098120BB69A}" destId="{0497CC0E-DBD9-4487-8A78-C4A6453E67CA}" srcOrd="1" destOrd="0" presId="urn:microsoft.com/office/officeart/2005/8/layout/orgChart1"/>
    <dgm:cxn modelId="{9676A24F-8CFE-4800-ABA3-37139AB409DD}" type="presParOf" srcId="{5FF0095C-A16A-4BF1-BBE8-55CEB04A77A5}" destId="{15B6E965-D21A-4A70-A1DA-FE773816E13A}" srcOrd="1" destOrd="0" presId="urn:microsoft.com/office/officeart/2005/8/layout/orgChart1"/>
    <dgm:cxn modelId="{A40B0D08-3207-4B2C-938D-4C6F6237F877}" type="presParOf" srcId="{5FF0095C-A16A-4BF1-BBE8-55CEB04A77A5}" destId="{05C0BD54-633F-4EF8-A73E-A3E32464A311}" srcOrd="2" destOrd="0" presId="urn:microsoft.com/office/officeart/2005/8/layout/orgChart1"/>
    <dgm:cxn modelId="{8831932F-35E3-4F98-B40D-C526D2C72766}" type="presParOf" srcId="{250DE45B-0DB4-4DC2-90E1-78231E6AFBCB}" destId="{E0E1675C-A38F-47AE-9A4A-75C3ED5DBE6A}" srcOrd="2" destOrd="0" presId="urn:microsoft.com/office/officeart/2005/8/layout/orgChart1"/>
    <dgm:cxn modelId="{D47711C7-4EFC-4F17-BD19-C56D4B9C77CF}" type="presParOf" srcId="{250DE45B-0DB4-4DC2-90E1-78231E6AFBCB}" destId="{4FC215BD-D4C6-4134-A6CE-28F5B5C7AF32}" srcOrd="3" destOrd="0" presId="urn:microsoft.com/office/officeart/2005/8/layout/orgChart1"/>
    <dgm:cxn modelId="{24A18CA1-7B30-4E5F-8DA7-F22FAB701960}" type="presParOf" srcId="{4FC215BD-D4C6-4134-A6CE-28F5B5C7AF32}" destId="{8049D8B3-AC6B-4843-B1FA-8F2AED6E217F}" srcOrd="0" destOrd="0" presId="urn:microsoft.com/office/officeart/2005/8/layout/orgChart1"/>
    <dgm:cxn modelId="{4F5AA201-EEBA-4048-BF46-9341E9A3A499}" type="presParOf" srcId="{8049D8B3-AC6B-4843-B1FA-8F2AED6E217F}" destId="{991B9AAC-0751-4B0A-97B4-C8BCA1C70042}" srcOrd="0" destOrd="0" presId="urn:microsoft.com/office/officeart/2005/8/layout/orgChart1"/>
    <dgm:cxn modelId="{E15B7246-D476-45C5-A5D9-3BCD50F87300}" type="presParOf" srcId="{8049D8B3-AC6B-4843-B1FA-8F2AED6E217F}" destId="{392F2348-0FD0-46DC-AAA5-0858EDA62365}" srcOrd="1" destOrd="0" presId="urn:microsoft.com/office/officeart/2005/8/layout/orgChart1"/>
    <dgm:cxn modelId="{0EFCF8C6-D6E4-40C3-8188-DB27B6E09EC9}" type="presParOf" srcId="{4FC215BD-D4C6-4134-A6CE-28F5B5C7AF32}" destId="{841E27EA-AA2B-44E8-8BD0-1759E5EAED0A}" srcOrd="1" destOrd="0" presId="urn:microsoft.com/office/officeart/2005/8/layout/orgChart1"/>
    <dgm:cxn modelId="{AB5E6FBD-EE47-418C-9D5E-10EEBF4D7E09}" type="presParOf" srcId="{4FC215BD-D4C6-4134-A6CE-28F5B5C7AF32}" destId="{52746785-0539-41FE-8F9D-38F66E94C759}" srcOrd="2" destOrd="0" presId="urn:microsoft.com/office/officeart/2005/8/layout/orgChart1"/>
    <dgm:cxn modelId="{A11AFDD7-754D-4BF6-A595-6A839484B1F6}" type="presParOf" srcId="{250DE45B-0DB4-4DC2-90E1-78231E6AFBCB}" destId="{957EFCEA-3E78-4215-8A64-1516A8ECAF26}" srcOrd="4" destOrd="0" presId="urn:microsoft.com/office/officeart/2005/8/layout/orgChart1"/>
    <dgm:cxn modelId="{FF0C44B6-0D47-4058-999E-BB308DE82865}" type="presParOf" srcId="{250DE45B-0DB4-4DC2-90E1-78231E6AFBCB}" destId="{D0B9DA5F-CA20-417E-834F-47423A9774AE}" srcOrd="5" destOrd="0" presId="urn:microsoft.com/office/officeart/2005/8/layout/orgChart1"/>
    <dgm:cxn modelId="{61CB620E-51DD-4D35-8071-25CE01074955}" type="presParOf" srcId="{D0B9DA5F-CA20-417E-834F-47423A9774AE}" destId="{4D70D141-BBE0-4A03-9FBD-DE1879917413}" srcOrd="0" destOrd="0" presId="urn:microsoft.com/office/officeart/2005/8/layout/orgChart1"/>
    <dgm:cxn modelId="{8F4DE0D6-0D6B-4249-9532-4EB8CA4F61C2}" type="presParOf" srcId="{4D70D141-BBE0-4A03-9FBD-DE1879917413}" destId="{95A7896C-E2A0-4313-AE53-5B5B2FCBD4B1}" srcOrd="0" destOrd="0" presId="urn:microsoft.com/office/officeart/2005/8/layout/orgChart1"/>
    <dgm:cxn modelId="{0FDE01CA-CC3C-481D-8683-CB76C2911B66}" type="presParOf" srcId="{4D70D141-BBE0-4A03-9FBD-DE1879917413}" destId="{1F5C17A6-B89A-467F-B4FF-2BABA3101B31}" srcOrd="1" destOrd="0" presId="urn:microsoft.com/office/officeart/2005/8/layout/orgChart1"/>
    <dgm:cxn modelId="{F8F486A6-C763-4DB8-981B-AA913CC82117}" type="presParOf" srcId="{D0B9DA5F-CA20-417E-834F-47423A9774AE}" destId="{82860052-B2D9-4D97-B255-1D98855D19B4}" srcOrd="1" destOrd="0" presId="urn:microsoft.com/office/officeart/2005/8/layout/orgChart1"/>
    <dgm:cxn modelId="{6034AC64-CDCF-439D-9D19-FD271875CFAA}" type="presParOf" srcId="{D0B9DA5F-CA20-417E-834F-47423A9774AE}" destId="{A75A8195-C616-4461-8137-D8B35383AEBE}" srcOrd="2" destOrd="0" presId="urn:microsoft.com/office/officeart/2005/8/layout/orgChart1"/>
    <dgm:cxn modelId="{9A866DF4-A1D7-4EA4-B6DE-A6A25FA4462A}" type="presParOf" srcId="{AB44116C-E07E-401C-97A8-DFA4535BF0F5}" destId="{7046619C-A154-449C-9ABB-E782B199F0C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28.2.2018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959566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28.2.2018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3691129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BA4FD889-1D03-49F2-AFA4-B8C830B2BD02}" type="datetimeFigureOut">
              <a:rPr lang="tr-TR" smtClean="0"/>
              <a:t>28.2.2018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930662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BA4FD889-1D03-49F2-AFA4-B8C830B2BD02}" type="datetimeFigureOut">
              <a:rPr lang="tr-TR" smtClean="0"/>
              <a:t>28.2.2018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3733646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BA4FD889-1D03-49F2-AFA4-B8C830B2BD02}" type="datetimeFigureOut">
              <a:rPr lang="tr-TR" smtClean="0"/>
              <a:t>28.2.2018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3501614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BA4FD889-1D03-49F2-AFA4-B8C830B2BD02}" type="datetimeFigureOut">
              <a:rPr lang="tr-TR" smtClean="0"/>
              <a:t>28.2.2018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69843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A4FD889-1D03-49F2-AFA4-B8C830B2BD02}" type="datetimeFigureOut">
              <a:rPr lang="tr-TR" smtClean="0"/>
              <a:t>28.2.2018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420972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BA4FD889-1D03-49F2-AFA4-B8C830B2BD02}" type="datetimeFigureOut">
              <a:rPr lang="tr-TR" smtClean="0"/>
              <a:t>28.2.2018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2315382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BA4FD889-1D03-49F2-AFA4-B8C830B2BD02}" type="datetimeFigureOut">
              <a:rPr lang="tr-TR" smtClean="0"/>
              <a:t>28.2.2018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81197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28.2.2018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852140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28.2.2018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134797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4FD889-1D03-49F2-AFA4-B8C830B2BD02}" type="datetimeFigureOut">
              <a:rPr lang="tr-TR" smtClean="0"/>
              <a:t>28.2.2018</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8597B-F82B-4CC9-85A5-2403DF3901FC}" type="slidenum">
              <a:rPr lang="tr-TR" smtClean="0"/>
              <a:t>‹#›</a:t>
            </a:fld>
            <a:endParaRPr lang="tr-TR"/>
          </a:p>
        </p:txBody>
      </p:sp>
    </p:spTree>
    <p:extLst>
      <p:ext uri="{BB962C8B-B14F-4D97-AF65-F5344CB8AC3E}">
        <p14:creationId xmlns:p14="http://schemas.microsoft.com/office/powerpoint/2010/main" val="24187855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209799" y="112712"/>
            <a:ext cx="7778931" cy="5487988"/>
          </a:xfrm>
        </p:spPr>
        <p:txBody>
          <a:bodyPr>
            <a:normAutofit fontScale="90000"/>
          </a:bodyPr>
          <a:lstStyle/>
          <a:p>
            <a:r>
              <a:rPr lang="tr-TR" sz="3600" b="1" dirty="0" smtClean="0">
                <a:latin typeface="Times New Roman" panose="02020603050405020304" pitchFamily="18" charset="0"/>
                <a:cs typeface="Times New Roman" panose="02020603050405020304" pitchFamily="18" charset="0"/>
              </a:rPr>
              <a:t>T.C.</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SİİRT ÜNİVERSİTESİ</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REKTÖRLÜĞÜ</a:t>
            </a:r>
            <a:br>
              <a:rPr lang="tr-TR" sz="3600" b="1" dirty="0" smtClean="0">
                <a:latin typeface="Times New Roman" panose="02020603050405020304" pitchFamily="18" charset="0"/>
                <a:cs typeface="Times New Roman" panose="02020603050405020304" pitchFamily="18" charset="0"/>
              </a:rPr>
            </a:br>
            <a:r>
              <a:rPr lang="tr-TR" sz="3600" b="1" dirty="0">
                <a:latin typeface="Times New Roman" panose="02020603050405020304" pitchFamily="18" charset="0"/>
                <a:cs typeface="Times New Roman" panose="02020603050405020304" pitchFamily="18" charset="0"/>
              </a:rPr>
              <a:t/>
            </a:r>
            <a:br>
              <a:rPr lang="tr-TR" sz="3600" b="1" dirty="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YAŞAYAN DİLLER ENSTİTÜSÜ MÜDÜRLÜĞÜ</a:t>
            </a:r>
            <a:br>
              <a:rPr lang="tr-TR" sz="3600" b="1" dirty="0" smtClean="0">
                <a:latin typeface="Times New Roman" panose="02020603050405020304" pitchFamily="18" charset="0"/>
                <a:cs typeface="Times New Roman" panose="02020603050405020304" pitchFamily="18" charset="0"/>
              </a:rPr>
            </a:br>
            <a:r>
              <a:rPr lang="tr-TR" sz="3600" b="1" dirty="0">
                <a:latin typeface="Times New Roman" panose="02020603050405020304" pitchFamily="18" charset="0"/>
                <a:cs typeface="Times New Roman" panose="02020603050405020304" pitchFamily="18" charset="0"/>
              </a:rPr>
              <a:t/>
            </a:r>
            <a:br>
              <a:rPr lang="tr-TR" sz="3600" b="1" dirty="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2017 YILI İDARİ </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FAALİYET RAPORU</a:t>
            </a:r>
            <a:endParaRPr lang="tr-TR" sz="3600" b="1" dirty="0">
              <a:latin typeface="Times New Roman" panose="02020603050405020304" pitchFamily="18" charset="0"/>
              <a:cs typeface="Times New Roman" panose="02020603050405020304" pitchFamily="18" charset="0"/>
            </a:endParaRPr>
          </a:p>
        </p:txBody>
      </p:sp>
      <p:pic>
        <p:nvPicPr>
          <p:cNvPr id="5" name="Picture 2" descr="C:\Users\SERHAT56\Desktop\0123.png"/>
          <p:cNvPicPr>
            <a:picLocks noChangeAspect="1" noChangeArrowheads="1"/>
          </p:cNvPicPr>
          <p:nvPr/>
        </p:nvPicPr>
        <p:blipFill>
          <a:blip r:embed="rId2"/>
          <a:srcRect/>
          <a:stretch>
            <a:fillRect/>
          </a:stretch>
        </p:blipFill>
        <p:spPr bwMode="auto">
          <a:xfrm>
            <a:off x="9315450" y="112712"/>
            <a:ext cx="2876550" cy="1524000"/>
          </a:xfrm>
          <a:prstGeom prst="rect">
            <a:avLst/>
          </a:prstGeom>
          <a:noFill/>
        </p:spPr>
      </p:pic>
      <p:sp>
        <p:nvSpPr>
          <p:cNvPr id="3" name="Metin kutusu 2"/>
          <p:cNvSpPr txBox="1"/>
          <p:nvPr/>
        </p:nvSpPr>
        <p:spPr>
          <a:xfrm>
            <a:off x="11669485" y="6322424"/>
            <a:ext cx="276038" cy="307777"/>
          </a:xfrm>
          <a:prstGeom prst="rect">
            <a:avLst/>
          </a:prstGeom>
          <a:noFill/>
        </p:spPr>
        <p:txBody>
          <a:bodyPr wrap="none" rtlCol="0">
            <a:spAutoFit/>
          </a:bodyPr>
          <a:lstStyle/>
          <a:p>
            <a:r>
              <a:rPr lang="tr-TR" sz="1400" dirty="0" smtClean="0"/>
              <a:t>1</a:t>
            </a:r>
            <a:endParaRPr lang="tr-TR" sz="1400" dirty="0"/>
          </a:p>
        </p:txBody>
      </p:sp>
      <p:pic>
        <p:nvPicPr>
          <p:cNvPr id="6" name="Resim 5"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pic>
        <p:nvPicPr>
          <p:cNvPr id="7" name="Resim 6"/>
          <p:cNvPicPr/>
          <p:nvPr/>
        </p:nvPicPr>
        <p:blipFill>
          <a:blip r:embed="rId4">
            <a:extLst>
              <a:ext uri="{28A0092B-C50C-407E-A947-70E740481C1C}">
                <a14:useLocalDpi xmlns:a14="http://schemas.microsoft.com/office/drawing/2010/main" val="0"/>
              </a:ext>
            </a:extLst>
          </a:blip>
          <a:srcRect/>
          <a:stretch>
            <a:fillRect/>
          </a:stretch>
        </p:blipFill>
        <p:spPr bwMode="auto">
          <a:xfrm>
            <a:off x="340995" y="5781622"/>
            <a:ext cx="765810" cy="69469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3584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1672046" y="2081349"/>
            <a:ext cx="7053944" cy="2862322"/>
          </a:xfrm>
          <a:prstGeom prst="rect">
            <a:avLst/>
          </a:prstGeom>
        </p:spPr>
        <p:txBody>
          <a:bodyPr wrap="square">
            <a:spAutoFit/>
          </a:bodyPr>
          <a:lstStyle/>
          <a:p>
            <a:r>
              <a:rPr lang="tr-TR" dirty="0">
                <a:latin typeface="Times New Roman" panose="02020603050405020304" pitchFamily="18" charset="0"/>
                <a:ea typeface="Times New Roman" panose="02020603050405020304" pitchFamily="18" charset="0"/>
              </a:rPr>
              <a:t>Siirt Üniversitesi Rektörlüğüne bağlı olarak Milli Eğitim Bakanlığı’nın 09.05.2013 Tarih ve 906495 Sayılı yazısı ile 28.03.1983 Tarih ve 2809 Sayılı Kanunun ek 30 Maddesine göre Bakanlar Kurulu Kararı gereği 06.06.2013 tarihinde kurulan Enstitümüz, Siirt Üniversitesi </a:t>
            </a:r>
            <a:r>
              <a:rPr lang="tr-TR" dirty="0" err="1">
                <a:latin typeface="Times New Roman" panose="02020603050405020304" pitchFamily="18" charset="0"/>
                <a:ea typeface="Times New Roman" panose="02020603050405020304" pitchFamily="18" charset="0"/>
              </a:rPr>
              <a:t>Kezer</a:t>
            </a:r>
            <a:r>
              <a:rPr lang="tr-TR" dirty="0">
                <a:latin typeface="Times New Roman" panose="02020603050405020304" pitchFamily="18" charset="0"/>
                <a:ea typeface="Times New Roman" panose="02020603050405020304" pitchFamily="18" charset="0"/>
              </a:rPr>
              <a:t> Yerleşkesi Rektörlük B Blok </a:t>
            </a:r>
            <a:r>
              <a:rPr lang="tr-TR" dirty="0" smtClean="0">
                <a:latin typeface="Times New Roman" panose="02020603050405020304" pitchFamily="18" charset="0"/>
                <a:ea typeface="Times New Roman" panose="02020603050405020304" pitchFamily="18" charset="0"/>
              </a:rPr>
              <a:t>Kat:2’de Bulunmaktadır.</a:t>
            </a:r>
          </a:p>
          <a:p>
            <a:endParaRPr lang="tr-TR" dirty="0" smtClean="0">
              <a:latin typeface="Times New Roman" panose="02020603050405020304" pitchFamily="18" charset="0"/>
              <a:ea typeface="Times New Roman" panose="02020603050405020304" pitchFamily="18" charset="0"/>
            </a:endParaRPr>
          </a:p>
          <a:p>
            <a:r>
              <a:rPr lang="tr-TR" dirty="0" smtClean="0">
                <a:latin typeface="Times New Roman" panose="02020603050405020304" pitchFamily="18" charset="0"/>
                <a:ea typeface="Times New Roman" panose="02020603050405020304" pitchFamily="18" charset="0"/>
              </a:rPr>
              <a:t>1 </a:t>
            </a:r>
            <a:r>
              <a:rPr lang="tr-TR" dirty="0">
                <a:latin typeface="Times New Roman" panose="02020603050405020304" pitchFamily="18" charset="0"/>
                <a:ea typeface="Times New Roman" panose="02020603050405020304" pitchFamily="18" charset="0"/>
              </a:rPr>
              <a:t>adet müdür odası, 1 adet müdür yardımcısı odası, 1 adet enstitü sekreteri odası ve 1 adet memur odası olmak üzere 4 adet odadan oluşan hizmet binasında hizmet vermektedir. Müdür</a:t>
            </a:r>
            <a:r>
              <a:rPr lang="tr-TR" dirty="0" smtClean="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enstitü </a:t>
            </a:r>
            <a:r>
              <a:rPr lang="tr-TR" dirty="0" smtClean="0">
                <a:latin typeface="Times New Roman" panose="02020603050405020304" pitchFamily="18" charset="0"/>
                <a:ea typeface="Times New Roman" panose="02020603050405020304" pitchFamily="18" charset="0"/>
              </a:rPr>
              <a:t>sekreteri V. ve Bilgisayar İşletmeninden </a:t>
            </a:r>
            <a:r>
              <a:rPr lang="tr-TR" dirty="0">
                <a:latin typeface="Times New Roman" panose="02020603050405020304" pitchFamily="18" charset="0"/>
                <a:ea typeface="Times New Roman" panose="02020603050405020304" pitchFamily="18" charset="0"/>
              </a:rPr>
              <a:t>oluşan personelimiz vardır. </a:t>
            </a:r>
            <a:endParaRPr lang="tr-TR" dirty="0"/>
          </a:p>
        </p:txBody>
      </p:sp>
      <p:pic>
        <p:nvPicPr>
          <p:cNvPr id="5" name="Picture 2" descr="C:\Users\SERHAT56\Desktop\0123.png"/>
          <p:cNvPicPr>
            <a:picLocks noChangeAspect="1" noChangeArrowheads="1"/>
          </p:cNvPicPr>
          <p:nvPr/>
        </p:nvPicPr>
        <p:blipFill>
          <a:blip r:embed="rId2"/>
          <a:srcRect/>
          <a:stretch>
            <a:fillRect/>
          </a:stretch>
        </p:blipFill>
        <p:spPr bwMode="auto">
          <a:xfrm>
            <a:off x="9396547" y="0"/>
            <a:ext cx="2876550" cy="1524000"/>
          </a:xfrm>
          <a:prstGeom prst="rect">
            <a:avLst/>
          </a:prstGeom>
          <a:noFill/>
        </p:spPr>
      </p:pic>
      <p:sp>
        <p:nvSpPr>
          <p:cNvPr id="2" name="Dikdörtgen 1"/>
          <p:cNvSpPr/>
          <p:nvPr/>
        </p:nvSpPr>
        <p:spPr>
          <a:xfrm>
            <a:off x="11745066" y="6488666"/>
            <a:ext cx="276038" cy="307777"/>
          </a:xfrm>
          <a:prstGeom prst="rect">
            <a:avLst/>
          </a:prstGeom>
        </p:spPr>
        <p:txBody>
          <a:bodyPr wrap="none">
            <a:spAutoFit/>
          </a:bodyPr>
          <a:lstStyle/>
          <a:p>
            <a:r>
              <a:rPr lang="tr-TR" sz="1400" dirty="0"/>
              <a:t>2</a:t>
            </a:r>
          </a:p>
        </p:txBody>
      </p:sp>
      <p:sp>
        <p:nvSpPr>
          <p:cNvPr id="3" name="Dikdörtgen 2"/>
          <p:cNvSpPr/>
          <p:nvPr/>
        </p:nvSpPr>
        <p:spPr>
          <a:xfrm>
            <a:off x="8861190" y="6488667"/>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
        <p:nvSpPr>
          <p:cNvPr id="6" name="Metin kutusu 5"/>
          <p:cNvSpPr txBox="1"/>
          <p:nvPr/>
        </p:nvSpPr>
        <p:spPr>
          <a:xfrm>
            <a:off x="1672046" y="1541417"/>
            <a:ext cx="3225437" cy="461665"/>
          </a:xfrm>
          <a:prstGeom prst="rect">
            <a:avLst/>
          </a:prstGeom>
          <a:noFill/>
        </p:spPr>
        <p:txBody>
          <a:bodyPr wrap="square" rtlCol="0">
            <a:spAutoFit/>
          </a:bodyPr>
          <a:lstStyle/>
          <a:p>
            <a:r>
              <a:rPr lang="tr-TR" sz="2400" b="1" i="1" dirty="0" smtClean="0">
                <a:latin typeface="Times New Roman" panose="02020603050405020304" pitchFamily="18" charset="0"/>
                <a:cs typeface="Times New Roman" panose="02020603050405020304" pitchFamily="18" charset="0"/>
              </a:rPr>
              <a:t>Sunuş</a:t>
            </a:r>
          </a:p>
        </p:txBody>
      </p:sp>
      <p:pic>
        <p:nvPicPr>
          <p:cNvPr id="7" name="Resim 6"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Tree>
    <p:extLst>
      <p:ext uri="{BB962C8B-B14F-4D97-AF65-F5344CB8AC3E}">
        <p14:creationId xmlns:p14="http://schemas.microsoft.com/office/powerpoint/2010/main" val="2696619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txBox="1">
            <a:spLocks noGrp="1"/>
          </p:cNvSpPr>
          <p:nvPr>
            <p:ph type="title"/>
          </p:nvPr>
        </p:nvSpPr>
        <p:spPr>
          <a:xfrm>
            <a:off x="4524104" y="984583"/>
            <a:ext cx="7372350" cy="1394228"/>
          </a:xfrm>
          <a:prstGeom prst="rect">
            <a:avLst/>
          </a:prstGeom>
          <a:noFill/>
        </p:spPr>
        <p:txBody>
          <a:bodyPr wrap="square" rtlCol="0">
            <a:spAutoFit/>
          </a:bodyPr>
          <a:lstStyle/>
          <a:p>
            <a:endParaRPr lang="tr-TR" sz="1400" b="1" i="1" u="sng" dirty="0" smtClean="0">
              <a:latin typeface="Times New Roman" panose="02020603050405020304" pitchFamily="18" charset="0"/>
              <a:cs typeface="Times New Roman" panose="02020603050405020304" pitchFamily="18" charset="0"/>
            </a:endParaRPr>
          </a:p>
          <a:p>
            <a:r>
              <a:rPr lang="tr-TR" sz="3600" b="1" i="1" u="sng" dirty="0" smtClean="0">
                <a:latin typeface="Times New Roman" panose="02020603050405020304" pitchFamily="18" charset="0"/>
                <a:cs typeface="Times New Roman" panose="02020603050405020304" pitchFamily="18" charset="0"/>
              </a:rPr>
              <a:t>Enstitü Yönetim</a:t>
            </a:r>
          </a:p>
          <a:p>
            <a:r>
              <a:rPr lang="tr-TR" dirty="0" smtClean="0"/>
              <a:t> </a:t>
            </a:r>
            <a:endParaRPr lang="tr-TR" sz="1200" dirty="0">
              <a:latin typeface="Times New Roman" panose="02020603050405020304" pitchFamily="18" charset="0"/>
              <a:cs typeface="Times New Roman" panose="02020603050405020304" pitchFamily="18" charset="0"/>
            </a:endParaRPr>
          </a:p>
        </p:txBody>
      </p:sp>
      <p:graphicFrame>
        <p:nvGraphicFramePr>
          <p:cNvPr id="5" name="Kuruluş Şeması 3"/>
          <p:cNvGraphicFramePr>
            <a:graphicFrameLocks noGrp="1"/>
          </p:cNvGraphicFramePr>
          <p:nvPr>
            <p:ph idx="1"/>
            <p:extLst>
              <p:ext uri="{D42A27DB-BD31-4B8C-83A1-F6EECF244321}">
                <p14:modId xmlns:p14="http://schemas.microsoft.com/office/powerpoint/2010/main" val="690217505"/>
              </p:ext>
            </p:extLst>
          </p:nvPr>
        </p:nvGraphicFramePr>
        <p:xfrm>
          <a:off x="409303" y="2316481"/>
          <a:ext cx="11042468" cy="40581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descr="C:\Users\SERHAT56\Desktop\0123.png"/>
          <p:cNvPicPr>
            <a:picLocks noChangeAspect="1" noChangeArrowheads="1"/>
          </p:cNvPicPr>
          <p:nvPr/>
        </p:nvPicPr>
        <p:blipFill>
          <a:blip r:embed="rId7"/>
          <a:srcRect/>
          <a:stretch>
            <a:fillRect/>
          </a:stretch>
        </p:blipFill>
        <p:spPr bwMode="auto">
          <a:xfrm>
            <a:off x="9406693" y="32884"/>
            <a:ext cx="2876550" cy="1524000"/>
          </a:xfrm>
          <a:prstGeom prst="rect">
            <a:avLst/>
          </a:prstGeom>
          <a:noFill/>
        </p:spPr>
      </p:pic>
      <p:pic>
        <p:nvPicPr>
          <p:cNvPr id="7" name="Resim 6" descr="C:\Users\mahmut\Desktop\indir.jpg"/>
          <p:cNvPicPr/>
          <p:nvPr/>
        </p:nvPicPr>
        <p:blipFill>
          <a:blip r:embed="rId8">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
        <p:nvSpPr>
          <p:cNvPr id="8" name="Dikdörtgen 7"/>
          <p:cNvSpPr/>
          <p:nvPr/>
        </p:nvSpPr>
        <p:spPr>
          <a:xfrm>
            <a:off x="8861190" y="6488667"/>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
        <p:nvSpPr>
          <p:cNvPr id="9" name="Dikdörtgen 8"/>
          <p:cNvSpPr/>
          <p:nvPr/>
        </p:nvSpPr>
        <p:spPr>
          <a:xfrm>
            <a:off x="11745066" y="6488666"/>
            <a:ext cx="276038" cy="523220"/>
          </a:xfrm>
          <a:prstGeom prst="rect">
            <a:avLst/>
          </a:prstGeom>
        </p:spPr>
        <p:txBody>
          <a:bodyPr wrap="none">
            <a:spAutoFit/>
          </a:bodyPr>
          <a:lstStyle/>
          <a:p>
            <a:r>
              <a:rPr lang="tr-TR" sz="1400" dirty="0"/>
              <a:t>3</a:t>
            </a:r>
            <a:endParaRPr lang="tr-TR" sz="1400" dirty="0" smtClean="0"/>
          </a:p>
          <a:p>
            <a:endParaRPr lang="tr-TR" sz="1400" dirty="0"/>
          </a:p>
        </p:txBody>
      </p:sp>
    </p:spTree>
    <p:extLst>
      <p:ext uri="{BB962C8B-B14F-4D97-AF65-F5344CB8AC3E}">
        <p14:creationId xmlns:p14="http://schemas.microsoft.com/office/powerpoint/2010/main" val="4086483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p:cNvSpPr txBox="1"/>
          <p:nvPr/>
        </p:nvSpPr>
        <p:spPr>
          <a:xfrm>
            <a:off x="1672046" y="1556884"/>
            <a:ext cx="7680959" cy="1600438"/>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Enstitü Yönetim Kurulu Üyeleri</a:t>
            </a:r>
          </a:p>
          <a:p>
            <a:r>
              <a:rPr lang="tr-TR" sz="1400" dirty="0">
                <a:latin typeface="Times New Roman" panose="02020603050405020304" pitchFamily="18" charset="0"/>
                <a:cs typeface="Times New Roman" panose="02020603050405020304" pitchFamily="18" charset="0"/>
              </a:rPr>
              <a:t>Yrd. Doç. Dr. Adnan </a:t>
            </a:r>
            <a:r>
              <a:rPr lang="tr-TR" sz="1400" dirty="0" smtClean="0">
                <a:latin typeface="Times New Roman" panose="02020603050405020304" pitchFamily="18" charset="0"/>
                <a:cs typeface="Times New Roman" panose="02020603050405020304" pitchFamily="18" charset="0"/>
              </a:rPr>
              <a:t>MEMDUHOĞLU: Müdür</a:t>
            </a:r>
            <a:endParaRPr lang="tr-TR" sz="1400" dirty="0">
              <a:latin typeface="Times New Roman" panose="02020603050405020304" pitchFamily="18" charset="0"/>
              <a:cs typeface="Times New Roman" panose="02020603050405020304" pitchFamily="18" charset="0"/>
            </a:endParaRPr>
          </a:p>
          <a:p>
            <a:r>
              <a:rPr lang="tr-TR" sz="1400" dirty="0" smtClean="0">
                <a:latin typeface="Times New Roman" panose="02020603050405020304" pitchFamily="18" charset="0"/>
                <a:cs typeface="Times New Roman" panose="02020603050405020304" pitchFamily="18" charset="0"/>
              </a:rPr>
              <a:t>Doç. Dr. Cahit EPÇAÇAN:                      Yönetim Kurulu Üyesi</a:t>
            </a:r>
            <a:endParaRPr lang="tr-TR" sz="1400" dirty="0">
              <a:latin typeface="Times New Roman" panose="02020603050405020304" pitchFamily="18" charset="0"/>
              <a:cs typeface="Times New Roman" panose="02020603050405020304" pitchFamily="18" charset="0"/>
            </a:endParaRPr>
          </a:p>
          <a:p>
            <a:r>
              <a:rPr lang="tr-TR" sz="1400" dirty="0" smtClean="0">
                <a:latin typeface="Times New Roman" panose="02020603050405020304" pitchFamily="18" charset="0"/>
                <a:cs typeface="Times New Roman" panose="02020603050405020304" pitchFamily="18" charset="0"/>
              </a:rPr>
              <a:t>Yrd. Doç. Dr. Mehmet Saki ÇAKIR:       Yönetim Kurulu Üyesi</a:t>
            </a:r>
            <a:endParaRPr lang="tr-TR" sz="1400" dirty="0">
              <a:latin typeface="Times New Roman" panose="02020603050405020304" pitchFamily="18" charset="0"/>
              <a:cs typeface="Times New Roman" panose="02020603050405020304" pitchFamily="18" charset="0"/>
            </a:endParaRPr>
          </a:p>
          <a:p>
            <a:r>
              <a:rPr lang="tr-TR" sz="1400" dirty="0">
                <a:latin typeface="Times New Roman" panose="02020603050405020304" pitchFamily="18" charset="0"/>
                <a:cs typeface="Times New Roman" panose="02020603050405020304" pitchFamily="18" charset="0"/>
              </a:rPr>
              <a:t>Y</a:t>
            </a:r>
            <a:r>
              <a:rPr lang="tr-TR" sz="1400" dirty="0" smtClean="0">
                <a:latin typeface="Times New Roman" panose="02020603050405020304" pitchFamily="18" charset="0"/>
                <a:cs typeface="Times New Roman" panose="02020603050405020304" pitchFamily="18" charset="0"/>
              </a:rPr>
              <a:t>rd. Doç. Dr. Veysel OKÇU:                   Yönetim Kurulu Üyesi</a:t>
            </a:r>
          </a:p>
          <a:p>
            <a:r>
              <a:rPr lang="tr-TR" sz="1400" dirty="0" smtClean="0">
                <a:latin typeface="Times New Roman" panose="02020603050405020304" pitchFamily="18" charset="0"/>
                <a:cs typeface="Times New Roman" panose="02020603050405020304" pitchFamily="18" charset="0"/>
              </a:rPr>
              <a:t>Yrd. Doç. Dr. Şerif DEMİR:                     Yönetim Kurulu Üyesi</a:t>
            </a:r>
            <a:endParaRPr lang="tr-TR" sz="1400" u="sng" dirty="0" smtClean="0">
              <a:latin typeface="Times New Roman" panose="02020603050405020304" pitchFamily="18" charset="0"/>
              <a:cs typeface="Times New Roman" panose="02020603050405020304" pitchFamily="18" charset="0"/>
            </a:endParaRPr>
          </a:p>
          <a:p>
            <a:r>
              <a:rPr lang="tr-TR" sz="1400" dirty="0">
                <a:latin typeface="Times New Roman" panose="02020603050405020304" pitchFamily="18" charset="0"/>
                <a:cs typeface="Times New Roman" panose="02020603050405020304" pitchFamily="18" charset="0"/>
              </a:rPr>
              <a:t>Mehmet Fatih </a:t>
            </a:r>
            <a:r>
              <a:rPr lang="tr-TR" sz="1400" dirty="0" smtClean="0">
                <a:latin typeface="Times New Roman" panose="02020603050405020304" pitchFamily="18" charset="0"/>
                <a:cs typeface="Times New Roman" panose="02020603050405020304" pitchFamily="18" charset="0"/>
              </a:rPr>
              <a:t>ETE:                                   Enstitü Sekreteri V. (Raportör)</a:t>
            </a:r>
            <a:endParaRPr lang="tr-TR" sz="1400" dirty="0">
              <a:latin typeface="Times New Roman" panose="02020603050405020304" pitchFamily="18" charset="0"/>
              <a:cs typeface="Times New Roman" panose="02020603050405020304" pitchFamily="18" charset="0"/>
            </a:endParaRPr>
          </a:p>
        </p:txBody>
      </p:sp>
      <p:sp>
        <p:nvSpPr>
          <p:cNvPr id="9" name="Metin kutusu 8"/>
          <p:cNvSpPr txBox="1"/>
          <p:nvPr/>
        </p:nvSpPr>
        <p:spPr>
          <a:xfrm>
            <a:off x="1672046" y="4035050"/>
            <a:ext cx="6853646" cy="1600438"/>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Enstitü Kurul Üyeleri</a:t>
            </a:r>
          </a:p>
          <a:p>
            <a:r>
              <a:rPr lang="tr-TR" sz="1400" dirty="0">
                <a:latin typeface="Times New Roman" panose="02020603050405020304" pitchFamily="18" charset="0"/>
                <a:cs typeface="Times New Roman" panose="02020603050405020304" pitchFamily="18" charset="0"/>
              </a:rPr>
              <a:t>Yrd. Doç. Dr. Adnan </a:t>
            </a:r>
            <a:r>
              <a:rPr lang="tr-TR" sz="1400" dirty="0" smtClean="0">
                <a:latin typeface="Times New Roman" panose="02020603050405020304" pitchFamily="18" charset="0"/>
                <a:cs typeface="Times New Roman" panose="02020603050405020304" pitchFamily="18" charset="0"/>
              </a:rPr>
              <a:t>MEMDUHOĞLU: </a:t>
            </a:r>
            <a:r>
              <a:rPr lang="tr-TR" sz="1400" dirty="0">
                <a:latin typeface="Times New Roman" panose="02020603050405020304" pitchFamily="18" charset="0"/>
                <a:cs typeface="Times New Roman" panose="02020603050405020304" pitchFamily="18" charset="0"/>
              </a:rPr>
              <a:t>Müdür</a:t>
            </a:r>
          </a:p>
          <a:p>
            <a:r>
              <a:rPr lang="tr-TR" sz="1400" dirty="0">
                <a:latin typeface="Times New Roman" panose="02020603050405020304" pitchFamily="18" charset="0"/>
                <a:cs typeface="Times New Roman" panose="02020603050405020304" pitchFamily="18" charset="0"/>
              </a:rPr>
              <a:t>Doç. Dr. Cahit </a:t>
            </a:r>
            <a:r>
              <a:rPr lang="tr-TR" sz="1400" dirty="0" smtClean="0">
                <a:latin typeface="Times New Roman" panose="02020603050405020304" pitchFamily="18" charset="0"/>
                <a:cs typeface="Times New Roman" panose="02020603050405020304" pitchFamily="18" charset="0"/>
              </a:rPr>
              <a:t>EPÇAÇAN:                      Kürt Dili ve Kültürü Anabilim Dalı Başkanı</a:t>
            </a:r>
            <a:endParaRPr lang="tr-TR" sz="1400" dirty="0">
              <a:latin typeface="Times New Roman" panose="02020603050405020304" pitchFamily="18" charset="0"/>
              <a:cs typeface="Times New Roman" panose="02020603050405020304" pitchFamily="18" charset="0"/>
            </a:endParaRPr>
          </a:p>
          <a:p>
            <a:r>
              <a:rPr lang="tr-TR" sz="1400" dirty="0">
                <a:latin typeface="Times New Roman" panose="02020603050405020304" pitchFamily="18" charset="0"/>
                <a:cs typeface="Times New Roman" panose="02020603050405020304" pitchFamily="18" charset="0"/>
              </a:rPr>
              <a:t>Yrd. Doç. Dr. Mehmet Saki </a:t>
            </a:r>
            <a:r>
              <a:rPr lang="tr-TR" sz="1400" dirty="0" smtClean="0">
                <a:latin typeface="Times New Roman" panose="02020603050405020304" pitchFamily="18" charset="0"/>
                <a:cs typeface="Times New Roman" panose="02020603050405020304" pitchFamily="18" charset="0"/>
              </a:rPr>
              <a:t>ÇAKIR:       Arap Dili ve Kültürü Anabilim Dalı Başkanı</a:t>
            </a:r>
            <a:endParaRPr lang="tr-TR" sz="1400" dirty="0">
              <a:latin typeface="Times New Roman" panose="02020603050405020304" pitchFamily="18" charset="0"/>
              <a:cs typeface="Times New Roman" panose="02020603050405020304" pitchFamily="18" charset="0"/>
            </a:endParaRPr>
          </a:p>
          <a:p>
            <a:r>
              <a:rPr lang="tr-TR" sz="1400" dirty="0">
                <a:latin typeface="Times New Roman" panose="02020603050405020304" pitchFamily="18" charset="0"/>
                <a:cs typeface="Times New Roman" panose="02020603050405020304" pitchFamily="18" charset="0"/>
              </a:rPr>
              <a:t>Yrd. Doç. Dr. Veysel </a:t>
            </a:r>
            <a:r>
              <a:rPr lang="tr-TR" sz="1400" dirty="0" smtClean="0">
                <a:latin typeface="Times New Roman" panose="02020603050405020304" pitchFamily="18" charset="0"/>
                <a:cs typeface="Times New Roman" panose="02020603050405020304" pitchFamily="18" charset="0"/>
              </a:rPr>
              <a:t>OKÇU:                   Süryani Dili ve Kültürü Anabilim Dalı Başkanı</a:t>
            </a:r>
          </a:p>
          <a:p>
            <a:r>
              <a:rPr lang="tr-TR" sz="1400" dirty="0">
                <a:latin typeface="Times New Roman" panose="02020603050405020304" pitchFamily="18" charset="0"/>
                <a:cs typeface="Times New Roman" panose="02020603050405020304" pitchFamily="18" charset="0"/>
              </a:rPr>
              <a:t>Yrd. Doç. Dr. Şerif </a:t>
            </a:r>
            <a:r>
              <a:rPr lang="tr-TR" sz="1400" dirty="0" smtClean="0">
                <a:latin typeface="Times New Roman" panose="02020603050405020304" pitchFamily="18" charset="0"/>
                <a:cs typeface="Times New Roman" panose="02020603050405020304" pitchFamily="18" charset="0"/>
              </a:rPr>
              <a:t>DEMİR</a:t>
            </a:r>
            <a:r>
              <a:rPr lang="tr-TR" sz="1400" dirty="0">
                <a:latin typeface="Times New Roman" panose="02020603050405020304" pitchFamily="18" charset="0"/>
                <a:cs typeface="Times New Roman" panose="02020603050405020304" pitchFamily="18" charset="0"/>
              </a:rPr>
              <a:t>:</a:t>
            </a:r>
            <a:r>
              <a:rPr lang="tr-TR" sz="1400" dirty="0" smtClean="0">
                <a:latin typeface="Times New Roman" panose="02020603050405020304" pitchFamily="18" charset="0"/>
                <a:cs typeface="Times New Roman" panose="02020603050405020304" pitchFamily="18" charset="0"/>
              </a:rPr>
              <a:t>                    Kurulu Üyesi</a:t>
            </a:r>
            <a:endParaRPr lang="tr-TR" sz="1400" b="1" i="1" u="sng" dirty="0">
              <a:latin typeface="Times New Roman" panose="02020603050405020304" pitchFamily="18" charset="0"/>
              <a:cs typeface="Times New Roman" panose="02020603050405020304" pitchFamily="18" charset="0"/>
            </a:endParaRPr>
          </a:p>
          <a:p>
            <a:r>
              <a:rPr lang="tr-TR" sz="1400" dirty="0">
                <a:latin typeface="Times New Roman" panose="02020603050405020304" pitchFamily="18" charset="0"/>
                <a:cs typeface="Times New Roman" panose="02020603050405020304" pitchFamily="18" charset="0"/>
              </a:rPr>
              <a:t>Mehmet Fatih </a:t>
            </a:r>
            <a:r>
              <a:rPr lang="tr-TR" sz="1400" dirty="0" smtClean="0">
                <a:latin typeface="Times New Roman" panose="02020603050405020304" pitchFamily="18" charset="0"/>
                <a:cs typeface="Times New Roman" panose="02020603050405020304" pitchFamily="18" charset="0"/>
              </a:rPr>
              <a:t>ETE:                                  Enstitü </a:t>
            </a:r>
            <a:r>
              <a:rPr lang="tr-TR" sz="1400" dirty="0">
                <a:latin typeface="Times New Roman" panose="02020603050405020304" pitchFamily="18" charset="0"/>
                <a:cs typeface="Times New Roman" panose="02020603050405020304" pitchFamily="18" charset="0"/>
              </a:rPr>
              <a:t>Sekreteri V. (Raportör</a:t>
            </a:r>
            <a:r>
              <a:rPr lang="tr-TR" sz="1400" dirty="0" smtClean="0">
                <a:latin typeface="Times New Roman" panose="02020603050405020304" pitchFamily="18" charset="0"/>
                <a:cs typeface="Times New Roman" panose="02020603050405020304" pitchFamily="18" charset="0"/>
              </a:rPr>
              <a:t>)</a:t>
            </a:r>
          </a:p>
        </p:txBody>
      </p:sp>
      <p:pic>
        <p:nvPicPr>
          <p:cNvPr id="6" name="Picture 2" descr="C:\Users\SERHAT56\Desktop\0123.png"/>
          <p:cNvPicPr>
            <a:picLocks noChangeAspect="1" noChangeArrowheads="1"/>
          </p:cNvPicPr>
          <p:nvPr/>
        </p:nvPicPr>
        <p:blipFill>
          <a:blip r:embed="rId2"/>
          <a:srcRect/>
          <a:stretch>
            <a:fillRect/>
          </a:stretch>
        </p:blipFill>
        <p:spPr bwMode="auto">
          <a:xfrm>
            <a:off x="9406693" y="32884"/>
            <a:ext cx="2876550" cy="1524000"/>
          </a:xfrm>
          <a:prstGeom prst="rect">
            <a:avLst/>
          </a:prstGeom>
          <a:noFill/>
        </p:spPr>
      </p:pic>
      <p:sp>
        <p:nvSpPr>
          <p:cNvPr id="4" name="Dikdörtgen 3"/>
          <p:cNvSpPr/>
          <p:nvPr/>
        </p:nvSpPr>
        <p:spPr>
          <a:xfrm>
            <a:off x="8940115" y="6346566"/>
            <a:ext cx="2760178" cy="307777"/>
          </a:xfrm>
          <a:prstGeom prst="rect">
            <a:avLst/>
          </a:prstGeom>
        </p:spPr>
        <p:txBody>
          <a:bodyPr wrap="none">
            <a:spAutoFit/>
          </a:bodyPr>
          <a:lstStyle/>
          <a:p>
            <a:pPr algn="ctr">
              <a:defRPr/>
            </a:pPr>
            <a:r>
              <a:rPr lang="tr-TR" altLang="tr-TR" sz="1400" dirty="0" smtClean="0">
                <a:solidFill>
                  <a:schemeClr val="bg2">
                    <a:lumMod val="50000"/>
                  </a:schemeClr>
                </a:solidFill>
              </a:rPr>
              <a:t>Yaşayan Diller Enstitüsü Müdürlüğü</a:t>
            </a:r>
          </a:p>
        </p:txBody>
      </p:sp>
      <p:sp>
        <p:nvSpPr>
          <p:cNvPr id="7" name="Dikdörtgen 6"/>
          <p:cNvSpPr/>
          <p:nvPr/>
        </p:nvSpPr>
        <p:spPr>
          <a:xfrm>
            <a:off x="11771191" y="6346566"/>
            <a:ext cx="276038" cy="307777"/>
          </a:xfrm>
          <a:prstGeom prst="rect">
            <a:avLst/>
          </a:prstGeom>
        </p:spPr>
        <p:txBody>
          <a:bodyPr wrap="none">
            <a:spAutoFit/>
          </a:bodyPr>
          <a:lstStyle/>
          <a:p>
            <a:r>
              <a:rPr lang="tr-TR" sz="1400" dirty="0"/>
              <a:t>4</a:t>
            </a:r>
          </a:p>
        </p:txBody>
      </p:sp>
      <p:pic>
        <p:nvPicPr>
          <p:cNvPr id="10" name="Resim 9"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Tree>
    <p:extLst>
      <p:ext uri="{BB962C8B-B14F-4D97-AF65-F5344CB8AC3E}">
        <p14:creationId xmlns:p14="http://schemas.microsoft.com/office/powerpoint/2010/main" val="624292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672046" y="1802868"/>
            <a:ext cx="8804365"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Yaşayan Diller Enstitümüz 3 Anabilim Dalı Başkanlığından Oluşmaktadır</a:t>
            </a:r>
            <a:endParaRPr lang="tr-TR" dirty="0">
              <a:latin typeface="Times New Roman" panose="02020603050405020304" pitchFamily="18" charset="0"/>
              <a:cs typeface="Times New Roman" panose="02020603050405020304" pitchFamily="18" charset="0"/>
            </a:endParaRPr>
          </a:p>
        </p:txBody>
      </p:sp>
      <p:sp>
        <p:nvSpPr>
          <p:cNvPr id="5" name="Metin kutusu 4"/>
          <p:cNvSpPr txBox="1"/>
          <p:nvPr/>
        </p:nvSpPr>
        <p:spPr>
          <a:xfrm>
            <a:off x="1672046" y="2634536"/>
            <a:ext cx="7445829"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1- Arap dili (Siirt Arapçası) ve Kültürü Anabilim Dalı Başkanlığı</a:t>
            </a:r>
            <a:endParaRPr lang="tr-TR" dirty="0">
              <a:latin typeface="Times New Roman" panose="02020603050405020304" pitchFamily="18" charset="0"/>
              <a:cs typeface="Times New Roman" panose="02020603050405020304" pitchFamily="18" charset="0"/>
            </a:endParaRPr>
          </a:p>
        </p:txBody>
      </p:sp>
      <p:sp>
        <p:nvSpPr>
          <p:cNvPr id="8" name="Metin kutusu 7"/>
          <p:cNvSpPr txBox="1"/>
          <p:nvPr/>
        </p:nvSpPr>
        <p:spPr>
          <a:xfrm>
            <a:off x="1672046" y="3466204"/>
            <a:ext cx="6104708"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2- Kürt dili ve Kültürü Anabilim Dalı Başkanlığı</a:t>
            </a:r>
            <a:endParaRPr lang="tr-TR" dirty="0">
              <a:latin typeface="Times New Roman" panose="02020603050405020304" pitchFamily="18" charset="0"/>
              <a:cs typeface="Times New Roman" panose="02020603050405020304" pitchFamily="18" charset="0"/>
            </a:endParaRPr>
          </a:p>
        </p:txBody>
      </p:sp>
      <p:sp>
        <p:nvSpPr>
          <p:cNvPr id="9" name="Metin kutusu 8"/>
          <p:cNvSpPr txBox="1"/>
          <p:nvPr/>
        </p:nvSpPr>
        <p:spPr>
          <a:xfrm>
            <a:off x="1672046" y="4297872"/>
            <a:ext cx="6331131"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3- Süryani Dili ve Kültürü Anabilim Dalı Başkanlığı</a:t>
            </a:r>
            <a:endParaRPr lang="tr-TR" dirty="0">
              <a:latin typeface="Times New Roman" panose="02020603050405020304" pitchFamily="18" charset="0"/>
              <a:cs typeface="Times New Roman" panose="02020603050405020304" pitchFamily="18" charset="0"/>
            </a:endParaRPr>
          </a:p>
        </p:txBody>
      </p:sp>
      <p:pic>
        <p:nvPicPr>
          <p:cNvPr id="10" name="Picture 2" descr="C:\Users\SERHAT56\Desktop\0123.png"/>
          <p:cNvPicPr>
            <a:picLocks noChangeAspect="1" noChangeArrowheads="1"/>
          </p:cNvPicPr>
          <p:nvPr/>
        </p:nvPicPr>
        <p:blipFill>
          <a:blip r:embed="rId2"/>
          <a:srcRect/>
          <a:stretch>
            <a:fillRect/>
          </a:stretch>
        </p:blipFill>
        <p:spPr bwMode="auto">
          <a:xfrm>
            <a:off x="9396547" y="0"/>
            <a:ext cx="2876550" cy="1524000"/>
          </a:xfrm>
          <a:prstGeom prst="rect">
            <a:avLst/>
          </a:prstGeom>
          <a:noFill/>
        </p:spPr>
      </p:pic>
      <p:sp>
        <p:nvSpPr>
          <p:cNvPr id="2" name="Dikdörtgen 1"/>
          <p:cNvSpPr/>
          <p:nvPr/>
        </p:nvSpPr>
        <p:spPr>
          <a:xfrm>
            <a:off x="11797318" y="6362002"/>
            <a:ext cx="276038" cy="307777"/>
          </a:xfrm>
          <a:prstGeom prst="rect">
            <a:avLst/>
          </a:prstGeom>
        </p:spPr>
        <p:txBody>
          <a:bodyPr wrap="none">
            <a:spAutoFit/>
          </a:bodyPr>
          <a:lstStyle/>
          <a:p>
            <a:r>
              <a:rPr lang="tr-TR" sz="1400" dirty="0"/>
              <a:t>5</a:t>
            </a:r>
          </a:p>
        </p:txBody>
      </p:sp>
      <p:sp>
        <p:nvSpPr>
          <p:cNvPr id="3" name="Dikdörtgen 2"/>
          <p:cNvSpPr/>
          <p:nvPr/>
        </p:nvSpPr>
        <p:spPr>
          <a:xfrm>
            <a:off x="8904733" y="6362002"/>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11" name="Resim 10"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
        <p:nvSpPr>
          <p:cNvPr id="12" name="Metin kutusu 11"/>
          <p:cNvSpPr txBox="1"/>
          <p:nvPr/>
        </p:nvSpPr>
        <p:spPr>
          <a:xfrm>
            <a:off x="1672046" y="1263923"/>
            <a:ext cx="6026331" cy="307777"/>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2-Enstitümüz Anabilim Dalları</a:t>
            </a:r>
          </a:p>
        </p:txBody>
      </p:sp>
    </p:spTree>
    <p:extLst>
      <p:ext uri="{BB962C8B-B14F-4D97-AF65-F5344CB8AC3E}">
        <p14:creationId xmlns:p14="http://schemas.microsoft.com/office/powerpoint/2010/main" val="3088121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389276" y="82515"/>
            <a:ext cx="2876550" cy="1524000"/>
          </a:xfrm>
          <a:prstGeom prst="rect">
            <a:avLst/>
          </a:prstGeom>
          <a:noFill/>
        </p:spPr>
      </p:pic>
      <p:sp>
        <p:nvSpPr>
          <p:cNvPr id="6" name="Metin kutusu 5"/>
          <p:cNvSpPr txBox="1"/>
          <p:nvPr/>
        </p:nvSpPr>
        <p:spPr>
          <a:xfrm>
            <a:off x="1968134" y="1391233"/>
            <a:ext cx="3275890" cy="307777"/>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3- Personel Durumu</a:t>
            </a:r>
            <a:endParaRPr lang="tr-TR" sz="1400" b="1" i="1" u="sng" dirty="0">
              <a:latin typeface="Times New Roman" panose="02020603050405020304" pitchFamily="18" charset="0"/>
              <a:cs typeface="Times New Roman" panose="02020603050405020304" pitchFamily="18" charset="0"/>
            </a:endParaRPr>
          </a:p>
        </p:txBody>
      </p:sp>
      <p:graphicFrame>
        <p:nvGraphicFramePr>
          <p:cNvPr id="4" name="Tablo 3"/>
          <p:cNvGraphicFramePr>
            <a:graphicFrameLocks noGrp="1"/>
          </p:cNvGraphicFramePr>
          <p:nvPr>
            <p:extLst>
              <p:ext uri="{D42A27DB-BD31-4B8C-83A1-F6EECF244321}">
                <p14:modId xmlns:p14="http://schemas.microsoft.com/office/powerpoint/2010/main" val="2007720722"/>
              </p:ext>
            </p:extLst>
          </p:nvPr>
        </p:nvGraphicFramePr>
        <p:xfrm>
          <a:off x="1968134" y="2009892"/>
          <a:ext cx="8117108" cy="335280"/>
        </p:xfrm>
        <a:graphic>
          <a:graphicData uri="http://schemas.openxmlformats.org/drawingml/2006/table">
            <a:tbl>
              <a:tblPr firstRow="1" bandRow="1">
                <a:tableStyleId>{5C22544A-7EE6-4342-B048-85BDC9FD1C3A}</a:tableStyleId>
              </a:tblPr>
              <a:tblGrid>
                <a:gridCol w="4058554"/>
                <a:gridCol w="4058554"/>
              </a:tblGrid>
              <a:tr h="0">
                <a:tc>
                  <a:txBody>
                    <a:bodyPr/>
                    <a:lstStyle/>
                    <a:p>
                      <a:r>
                        <a:rPr lang="tr-TR" sz="1600" dirty="0" smtClean="0">
                          <a:latin typeface="Times New Roman" panose="02020603050405020304" pitchFamily="18" charset="0"/>
                          <a:cs typeface="Times New Roman" panose="02020603050405020304" pitchFamily="18" charset="0"/>
                        </a:rPr>
                        <a:t>Akademik</a:t>
                      </a:r>
                      <a:r>
                        <a:rPr lang="tr-TR" sz="1600" baseline="0" dirty="0" smtClean="0">
                          <a:latin typeface="Times New Roman" panose="02020603050405020304" pitchFamily="18" charset="0"/>
                          <a:cs typeface="Times New Roman" panose="02020603050405020304" pitchFamily="18" charset="0"/>
                        </a:rPr>
                        <a:t> Personel</a:t>
                      </a:r>
                      <a:endParaRPr lang="tr-TR" sz="1600" dirty="0">
                        <a:latin typeface="Times New Roman" panose="02020603050405020304" pitchFamily="18" charset="0"/>
                        <a:cs typeface="Times New Roman" panose="02020603050405020304" pitchFamily="18" charset="0"/>
                      </a:endParaRPr>
                    </a:p>
                  </a:txBody>
                  <a:tcPr/>
                </a:tc>
                <a:tc>
                  <a:txBody>
                    <a:bodyPr/>
                    <a:lstStyle/>
                    <a:p>
                      <a:r>
                        <a:rPr lang="tr-TR" sz="1600" dirty="0" smtClean="0">
                          <a:latin typeface="Times New Roman" panose="02020603050405020304" pitchFamily="18" charset="0"/>
                          <a:cs typeface="Times New Roman" panose="02020603050405020304" pitchFamily="18" charset="0"/>
                        </a:rPr>
                        <a:t>İdari Personel</a:t>
                      </a:r>
                      <a:endParaRPr lang="tr-TR" sz="1600" dirty="0">
                        <a:latin typeface="Times New Roman" panose="02020603050405020304" pitchFamily="18" charset="0"/>
                        <a:cs typeface="Times New Roman" panose="02020603050405020304" pitchFamily="18" charset="0"/>
                      </a:endParaRPr>
                    </a:p>
                  </a:txBody>
                  <a:tcPr/>
                </a:tc>
              </a:tr>
            </a:tbl>
          </a:graphicData>
        </a:graphic>
      </p:graphicFrame>
      <p:graphicFrame>
        <p:nvGraphicFramePr>
          <p:cNvPr id="8" name="Tablo 7"/>
          <p:cNvGraphicFramePr>
            <a:graphicFrameLocks noGrp="1"/>
          </p:cNvGraphicFramePr>
          <p:nvPr>
            <p:extLst>
              <p:ext uri="{D42A27DB-BD31-4B8C-83A1-F6EECF244321}">
                <p14:modId xmlns:p14="http://schemas.microsoft.com/office/powerpoint/2010/main" val="1312956388"/>
              </p:ext>
            </p:extLst>
          </p:nvPr>
        </p:nvGraphicFramePr>
        <p:xfrm>
          <a:off x="1968134" y="2361726"/>
          <a:ext cx="8128000" cy="3337560"/>
        </p:xfrm>
        <a:graphic>
          <a:graphicData uri="http://schemas.openxmlformats.org/drawingml/2006/table">
            <a:tbl>
              <a:tblPr firstRow="1" bandRow="1">
                <a:tableStyleId>{5C22544A-7EE6-4342-B048-85BDC9FD1C3A}</a:tableStyleId>
              </a:tblPr>
              <a:tblGrid>
                <a:gridCol w="2032000"/>
                <a:gridCol w="2032000"/>
                <a:gridCol w="2032000"/>
                <a:gridCol w="2032000"/>
              </a:tblGrid>
              <a:tr h="370840">
                <a:tc>
                  <a:txBody>
                    <a:bodyPr/>
                    <a:lstStyle/>
                    <a:p>
                      <a:r>
                        <a:rPr lang="tr-TR" sz="1400" dirty="0" smtClean="0">
                          <a:latin typeface="Times New Roman" panose="02020603050405020304" pitchFamily="18" charset="0"/>
                          <a:cs typeface="Times New Roman" panose="02020603050405020304" pitchFamily="18" charset="0"/>
                        </a:rPr>
                        <a:t>Kadro Unvanı </a:t>
                      </a:r>
                      <a:endParaRPr lang="tr-TR" sz="1400" dirty="0">
                        <a:latin typeface="Times New Roman" panose="02020603050405020304" pitchFamily="18" charset="0"/>
                        <a:cs typeface="Times New Roman" panose="02020603050405020304" pitchFamily="18" charset="0"/>
                      </a:endParaRPr>
                    </a:p>
                  </a:txBody>
                  <a:tcPr/>
                </a:tc>
                <a:tc>
                  <a:txBody>
                    <a:bodyPr/>
                    <a:lstStyle/>
                    <a:p>
                      <a:r>
                        <a:rPr lang="tr-TR" sz="1400" b="1" dirty="0" smtClean="0">
                          <a:latin typeface="Times New Roman" panose="02020603050405020304" pitchFamily="18" charset="0"/>
                          <a:cs typeface="Times New Roman" panose="02020603050405020304" pitchFamily="18" charset="0"/>
                        </a:rPr>
                        <a:t>Sayısı</a:t>
                      </a:r>
                      <a:endParaRPr lang="tr-TR" sz="1400" b="1" dirty="0">
                        <a:latin typeface="Times New Roman" panose="02020603050405020304" pitchFamily="18" charset="0"/>
                        <a:cs typeface="Times New Roman" panose="02020603050405020304" pitchFamily="18" charset="0"/>
                      </a:endParaRPr>
                    </a:p>
                  </a:txBody>
                  <a:tcPr/>
                </a:tc>
                <a:tc>
                  <a:txBody>
                    <a:bodyPr/>
                    <a:lstStyle/>
                    <a:p>
                      <a:r>
                        <a:rPr lang="tr-TR" sz="1400" dirty="0" smtClean="0">
                          <a:latin typeface="Times New Roman" panose="02020603050405020304" pitchFamily="18" charset="0"/>
                          <a:cs typeface="Times New Roman" panose="02020603050405020304" pitchFamily="18" charset="0"/>
                        </a:rPr>
                        <a:t>Kadro Unvanı</a:t>
                      </a:r>
                      <a:endParaRPr lang="tr-TR" sz="1400" dirty="0">
                        <a:latin typeface="Times New Roman" panose="02020603050405020304" pitchFamily="18" charset="0"/>
                        <a:cs typeface="Times New Roman" panose="02020603050405020304" pitchFamily="18" charset="0"/>
                      </a:endParaRPr>
                    </a:p>
                  </a:txBody>
                  <a:tcPr/>
                </a:tc>
                <a:tc>
                  <a:txBody>
                    <a:bodyPr/>
                    <a:lstStyle/>
                    <a:p>
                      <a:r>
                        <a:rPr lang="tr-TR" sz="1400" dirty="0" smtClean="0">
                          <a:latin typeface="Times New Roman" panose="02020603050405020304" pitchFamily="18" charset="0"/>
                          <a:cs typeface="Times New Roman" panose="02020603050405020304" pitchFamily="18" charset="0"/>
                        </a:rPr>
                        <a:t>Sayısı</a:t>
                      </a:r>
                      <a:endParaRPr lang="tr-TR" sz="1400"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Profesör</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Enstitü Sekreteri</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                 </a:t>
                      </a:r>
                      <a:r>
                        <a:rPr lang="tr-TR" sz="1400" b="1" dirty="0" smtClean="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Doçent</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Şef</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Yardımcı Doçent</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                 </a:t>
                      </a:r>
                      <a:r>
                        <a:rPr lang="tr-TR" sz="1400" b="1" dirty="0" smtClean="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Ayniyat Saymanı</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Öğretim Görevlisi</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Ambar Memuru</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Okutman</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Bilgisayar İşletmeni</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b="1" dirty="0" smtClean="0">
                          <a:latin typeface="Times New Roman" panose="02020603050405020304" pitchFamily="18" charset="0"/>
                          <a:cs typeface="Times New Roman" panose="02020603050405020304" pitchFamily="18" charset="0"/>
                        </a:rPr>
                        <a:t>                1</a:t>
                      </a:r>
                      <a:endParaRPr lang="tr-TR" sz="1400" b="1"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Araştırma Görevlisi</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Memur</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r>
              <a:tr h="370840">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Şirket Personeli</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r>
              <a:tr h="370840">
                <a:tc>
                  <a:txBody>
                    <a:bodyPr/>
                    <a:lstStyle/>
                    <a:p>
                      <a:pPr algn="l"/>
                      <a:r>
                        <a:rPr lang="tr-TR" sz="1400" b="1" dirty="0" smtClean="0">
                          <a:latin typeface="Times New Roman" panose="02020603050405020304" pitchFamily="18" charset="0"/>
                          <a:cs typeface="Times New Roman" panose="02020603050405020304" pitchFamily="18" charset="0"/>
                        </a:rPr>
                        <a:t>Toplam</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                </a:t>
                      </a:r>
                      <a:r>
                        <a:rPr lang="tr-TR" sz="1400" b="1" dirty="0" smtClean="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Toplam</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b="1" dirty="0" smtClean="0">
                          <a:latin typeface="Times New Roman" panose="02020603050405020304" pitchFamily="18" charset="0"/>
                          <a:cs typeface="Times New Roman" panose="02020603050405020304" pitchFamily="18" charset="0"/>
                        </a:rPr>
                        <a:t>               2</a:t>
                      </a:r>
                      <a:endParaRPr lang="tr-TR" sz="1400" b="1" dirty="0">
                        <a:latin typeface="Times New Roman" panose="02020603050405020304" pitchFamily="18" charset="0"/>
                        <a:cs typeface="Times New Roman" panose="02020603050405020304" pitchFamily="18" charset="0"/>
                      </a:endParaRPr>
                    </a:p>
                  </a:txBody>
                  <a:tcPr/>
                </a:tc>
              </a:tr>
            </a:tbl>
          </a:graphicData>
        </a:graphic>
      </p:graphicFrame>
      <p:sp>
        <p:nvSpPr>
          <p:cNvPr id="3" name="Dikdörtgen 2"/>
          <p:cNvSpPr/>
          <p:nvPr/>
        </p:nvSpPr>
        <p:spPr>
          <a:xfrm>
            <a:off x="11762483" y="6362002"/>
            <a:ext cx="276038" cy="307777"/>
          </a:xfrm>
          <a:prstGeom prst="rect">
            <a:avLst/>
          </a:prstGeom>
        </p:spPr>
        <p:txBody>
          <a:bodyPr wrap="none">
            <a:spAutoFit/>
          </a:bodyPr>
          <a:lstStyle/>
          <a:p>
            <a:r>
              <a:rPr lang="tr-TR" sz="1400" dirty="0" smtClean="0"/>
              <a:t>6</a:t>
            </a:r>
            <a:endParaRPr lang="tr-TR" sz="1400" dirty="0"/>
          </a:p>
        </p:txBody>
      </p:sp>
      <p:sp>
        <p:nvSpPr>
          <p:cNvPr id="5" name="Dikdörtgen 4"/>
          <p:cNvSpPr/>
          <p:nvPr/>
        </p:nvSpPr>
        <p:spPr>
          <a:xfrm>
            <a:off x="8887316" y="6362002"/>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9" name="Resim 8"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Tree>
    <p:extLst>
      <p:ext uri="{BB962C8B-B14F-4D97-AF65-F5344CB8AC3E}">
        <p14:creationId xmlns:p14="http://schemas.microsoft.com/office/powerpoint/2010/main" val="4135631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689463" y="1023057"/>
            <a:ext cx="8877300" cy="2015936"/>
          </a:xfrm>
          <a:prstGeom prst="rect">
            <a:avLst/>
          </a:prstGeom>
        </p:spPr>
        <p:txBody>
          <a:bodyPr wrap="square">
            <a:spAutoFit/>
          </a:bodyPr>
          <a:lstStyle/>
          <a:p>
            <a:pPr algn="just">
              <a:spcAft>
                <a:spcPts val="0"/>
              </a:spcAft>
            </a:pPr>
            <a:r>
              <a:rPr lang="tr-TR" sz="1600" dirty="0">
                <a:latin typeface="Arial" panose="020B0604020202020204" pitchFamily="34" charset="0"/>
                <a:ea typeface="Times New Roman" panose="02020603050405020304" pitchFamily="18" charset="0"/>
              </a:rPr>
              <a:t> </a:t>
            </a:r>
            <a:endParaRPr lang="tr-TR" sz="1600" dirty="0" smtClean="0">
              <a:latin typeface="Arial" panose="020B0604020202020204" pitchFamily="34" charset="0"/>
              <a:ea typeface="Times New Roman" panose="02020603050405020304" pitchFamily="18" charset="0"/>
            </a:endParaRPr>
          </a:p>
          <a:p>
            <a:pPr algn="just">
              <a:spcAft>
                <a:spcPts val="0"/>
              </a:spcAft>
            </a:pPr>
            <a:endParaRPr lang="tr-TR" sz="1600" dirty="0">
              <a:latin typeface="Times New Roman" panose="02020603050405020304" pitchFamily="18" charset="0"/>
              <a:ea typeface="Times New Roman" panose="02020603050405020304" pitchFamily="18" charset="0"/>
            </a:endParaRPr>
          </a:p>
          <a:p>
            <a:pPr>
              <a:spcAft>
                <a:spcPts val="595"/>
              </a:spcAft>
            </a:pPr>
            <a:r>
              <a:rPr lang="tr-TR" sz="1600" b="1" i="1" dirty="0">
                <a:latin typeface="Times New Roman" panose="02020603050405020304" pitchFamily="18" charset="0"/>
                <a:ea typeface="Times New Roman" panose="02020603050405020304" pitchFamily="18" charset="0"/>
              </a:rPr>
              <a:t> </a:t>
            </a:r>
            <a:r>
              <a:rPr lang="en-US" sz="1600" b="1" i="1" dirty="0">
                <a:latin typeface="Times New Roman" panose="02020603050405020304" pitchFamily="18" charset="0"/>
                <a:ea typeface="Times New Roman" panose="02020603050405020304" pitchFamily="18" charset="0"/>
              </a:rPr>
              <a:t>MİSYONUMUZ</a:t>
            </a:r>
            <a:endParaRPr lang="tr-TR" sz="1600" dirty="0">
              <a:latin typeface="Times New Roman" panose="02020603050405020304" pitchFamily="18" charset="0"/>
              <a:ea typeface="Times New Roman" panose="02020603050405020304" pitchFamily="18" charset="0"/>
            </a:endParaRPr>
          </a:p>
          <a:p>
            <a:pPr>
              <a:spcAft>
                <a:spcPts val="595"/>
              </a:spcAft>
            </a:pPr>
            <a:r>
              <a:rPr lang="tr-TR" dirty="0" smtClean="0">
                <a:latin typeface="Times New Roman" panose="02020603050405020304" pitchFamily="18" charset="0"/>
                <a:ea typeface="Times New Roman" panose="02020603050405020304" pitchFamily="18" charset="0"/>
              </a:rPr>
              <a:t>Siirt ve Çevresinde sahip olduğumuz dil zenginliğimizin bilincinde olarak e</a:t>
            </a:r>
            <a:r>
              <a:rPr lang="en-US" dirty="0" err="1" smtClean="0">
                <a:latin typeface="Times New Roman" panose="02020603050405020304" pitchFamily="18" charset="0"/>
                <a:ea typeface="Times New Roman" panose="02020603050405020304" pitchFamily="18" charset="0"/>
              </a:rPr>
              <a:t>vrensel</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değerler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ışığında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birikim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becerileri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ile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bölgesindeki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ekonomik</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sosyal</a:t>
            </a:r>
            <a:r>
              <a:rPr lang="en-US" dirty="0" smtClean="0">
                <a:latin typeface="Times New Roman" panose="02020603050405020304" pitchFamily="18" charset="0"/>
                <a:ea typeface="Times New Roman" panose="02020603050405020304" pitchFamily="18" charset="0"/>
              </a:rPr>
              <a:t>,</a:t>
            </a:r>
            <a:r>
              <a:rPr lang="tr-TR"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kültürel</a:t>
            </a:r>
            <a:r>
              <a:rPr lang="tr-TR" dirty="0" smtClean="0">
                <a:latin typeface="Times New Roman" panose="02020603050405020304" pitchFamily="18" charset="0"/>
                <a:ea typeface="Times New Roman" panose="02020603050405020304" pitchFamily="18" charset="0"/>
              </a:rPr>
              <a:t> ve sportif </a:t>
            </a:r>
            <a:r>
              <a:rPr lang="en-US" dirty="0" err="1" smtClean="0">
                <a:latin typeface="Times New Roman" panose="02020603050405020304" pitchFamily="18" charset="0"/>
                <a:ea typeface="Times New Roman" panose="02020603050405020304" pitchFamily="18" charset="0"/>
              </a:rPr>
              <a:t>gelişmelere</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katkı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sağlayarak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değerlere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duyarlı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paylaşımcı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araştırmacı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mesleki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açıdan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yetkin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bireyler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yetiştirmek</a:t>
            </a:r>
            <a:r>
              <a:rPr lang="en-US" dirty="0">
                <a:latin typeface="Times New Roman" panose="02020603050405020304" pitchFamily="18" charset="0"/>
                <a:ea typeface="Times New Roman" panose="02020603050405020304" pitchFamily="18" charset="0"/>
              </a:rPr>
              <a:t>.</a:t>
            </a:r>
            <a:endParaRPr lang="tr-TR" sz="1600" dirty="0">
              <a:effectLst/>
              <a:latin typeface="Times New Roman" panose="02020603050405020304" pitchFamily="18" charset="0"/>
              <a:ea typeface="Times New Roman" panose="02020603050405020304" pitchFamily="18" charset="0"/>
            </a:endParaRPr>
          </a:p>
        </p:txBody>
      </p:sp>
      <p:sp>
        <p:nvSpPr>
          <p:cNvPr id="3" name="Dikdörtgen 2"/>
          <p:cNvSpPr/>
          <p:nvPr/>
        </p:nvSpPr>
        <p:spPr>
          <a:xfrm>
            <a:off x="1689463" y="3038993"/>
            <a:ext cx="8877300" cy="1738938"/>
          </a:xfrm>
          <a:prstGeom prst="rect">
            <a:avLst/>
          </a:prstGeom>
        </p:spPr>
        <p:txBody>
          <a:bodyPr wrap="square">
            <a:spAutoFit/>
          </a:bodyPr>
          <a:lstStyle/>
          <a:p>
            <a:pPr algn="just">
              <a:spcAft>
                <a:spcPts val="0"/>
              </a:spcAft>
            </a:pPr>
            <a:r>
              <a:rPr lang="tr-TR" sz="1600" dirty="0">
                <a:solidFill>
                  <a:srgbClr val="000000"/>
                </a:solidFill>
                <a:latin typeface="Arial" panose="020B0604020202020204" pitchFamily="34" charset="0"/>
                <a:ea typeface="Times New Roman" panose="02020603050405020304" pitchFamily="18" charset="0"/>
              </a:rPr>
              <a:t> </a:t>
            </a:r>
            <a:endParaRPr lang="tr-TR" sz="1600" dirty="0" smtClean="0">
              <a:solidFill>
                <a:srgbClr val="000000"/>
              </a:solidFill>
              <a:latin typeface="Arial" panose="020B0604020202020204" pitchFamily="34" charset="0"/>
              <a:ea typeface="Times New Roman" panose="02020603050405020304" pitchFamily="18" charset="0"/>
            </a:endParaRPr>
          </a:p>
          <a:p>
            <a:pPr algn="just">
              <a:spcAft>
                <a:spcPts val="0"/>
              </a:spcAft>
            </a:pPr>
            <a:endParaRPr lang="tr-TR" sz="1600" dirty="0">
              <a:latin typeface="Times New Roman" panose="02020603050405020304" pitchFamily="18" charset="0"/>
              <a:ea typeface="Times New Roman" panose="02020603050405020304" pitchFamily="18" charset="0"/>
            </a:endParaRPr>
          </a:p>
          <a:p>
            <a:pPr>
              <a:spcAft>
                <a:spcPts val="595"/>
              </a:spcAft>
            </a:pPr>
            <a:r>
              <a:rPr lang="en-US" sz="1600" b="1" i="1" dirty="0">
                <a:latin typeface="Times New Roman" panose="02020603050405020304" pitchFamily="18" charset="0"/>
                <a:ea typeface="Times New Roman" panose="02020603050405020304" pitchFamily="18" charset="0"/>
              </a:rPr>
              <a:t>VİZYONUMUZ</a:t>
            </a:r>
            <a:endParaRPr lang="tr-TR" sz="1600" dirty="0">
              <a:latin typeface="Times New Roman" panose="02020603050405020304" pitchFamily="18" charset="0"/>
              <a:ea typeface="Times New Roman" panose="02020603050405020304" pitchFamily="18" charset="0"/>
            </a:endParaRPr>
          </a:p>
          <a:p>
            <a:pPr>
              <a:spcAft>
                <a:spcPts val="1200"/>
              </a:spcAft>
            </a:pPr>
            <a:r>
              <a:rPr lang="en-US" dirty="0" err="1">
                <a:latin typeface="Times New Roman" panose="02020603050405020304" pitchFamily="18" charset="0"/>
                <a:ea typeface="Times New Roman" panose="02020603050405020304" pitchFamily="18" charset="0"/>
              </a:rPr>
              <a:t>Eğitim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öğretim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araştırma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kalitesi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ile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tanınmış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yerel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ulusal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sorunları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çözmeye</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yönelik</a:t>
            </a:r>
            <a:r>
              <a:rPr lang="tr-TR" dirty="0" smtClean="0">
                <a:latin typeface="Times New Roman" panose="02020603050405020304" pitchFamily="18" charset="0"/>
                <a:ea typeface="Times New Roman" panose="02020603050405020304" pitchFamily="18" charset="0"/>
              </a:rPr>
              <a:t> sanayi ve toplumun işbirliği ile</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çalışmalar</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yapan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evrensel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değerlere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saygılı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toplam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kalite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yönetimi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ilkelerini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benimsemiş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sürekli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gelişen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tr-TR" dirty="0" smtClean="0">
                <a:latin typeface="Times New Roman" panose="02020603050405020304" pitchFamily="18" charset="0"/>
                <a:ea typeface="Times New Roman" panose="02020603050405020304" pitchFamily="18" charset="0"/>
              </a:rPr>
              <a:t>Birim</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olmak</a:t>
            </a:r>
            <a:r>
              <a:rPr lang="en-US" dirty="0">
                <a:latin typeface="Times New Roman" panose="02020603050405020304" pitchFamily="18" charset="0"/>
                <a:ea typeface="Times New Roman" panose="02020603050405020304" pitchFamily="18" charset="0"/>
              </a:rPr>
              <a:t>.</a:t>
            </a:r>
            <a:endParaRPr lang="tr-TR" sz="1600" dirty="0">
              <a:effectLst/>
              <a:latin typeface="Times New Roman" panose="02020603050405020304" pitchFamily="18" charset="0"/>
              <a:ea typeface="Times New Roman" panose="02020603050405020304" pitchFamily="18" charset="0"/>
            </a:endParaRPr>
          </a:p>
        </p:txBody>
      </p:sp>
      <p:pic>
        <p:nvPicPr>
          <p:cNvPr id="4" name="Picture 2" descr="C:\Users\SERHAT56\Desktop\0123.png"/>
          <p:cNvPicPr>
            <a:picLocks noChangeAspect="1" noChangeArrowheads="1"/>
          </p:cNvPicPr>
          <p:nvPr/>
        </p:nvPicPr>
        <p:blipFill>
          <a:blip r:embed="rId2"/>
          <a:srcRect/>
          <a:stretch>
            <a:fillRect/>
          </a:stretch>
        </p:blipFill>
        <p:spPr bwMode="auto">
          <a:xfrm>
            <a:off x="9406693" y="0"/>
            <a:ext cx="2876550" cy="1524000"/>
          </a:xfrm>
          <a:prstGeom prst="rect">
            <a:avLst/>
          </a:prstGeom>
          <a:noFill/>
        </p:spPr>
      </p:pic>
      <p:sp>
        <p:nvSpPr>
          <p:cNvPr id="5" name="Dikdörtgen 4"/>
          <p:cNvSpPr/>
          <p:nvPr/>
        </p:nvSpPr>
        <p:spPr>
          <a:xfrm>
            <a:off x="11745066" y="6379420"/>
            <a:ext cx="276038" cy="307777"/>
          </a:xfrm>
          <a:prstGeom prst="rect">
            <a:avLst/>
          </a:prstGeom>
        </p:spPr>
        <p:txBody>
          <a:bodyPr wrap="none">
            <a:spAutoFit/>
          </a:bodyPr>
          <a:lstStyle/>
          <a:p>
            <a:r>
              <a:rPr lang="tr-TR" sz="1400" dirty="0"/>
              <a:t>7</a:t>
            </a:r>
          </a:p>
        </p:txBody>
      </p:sp>
      <p:sp>
        <p:nvSpPr>
          <p:cNvPr id="6" name="Dikdörtgen 5"/>
          <p:cNvSpPr/>
          <p:nvPr/>
        </p:nvSpPr>
        <p:spPr>
          <a:xfrm>
            <a:off x="8804334" y="6379420"/>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7" name="Resim 6"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92528" y="28194"/>
            <a:ext cx="1596935" cy="1034252"/>
          </a:xfrm>
          <a:prstGeom prst="rect">
            <a:avLst/>
          </a:prstGeom>
          <a:noFill/>
          <a:ln>
            <a:noFill/>
          </a:ln>
        </p:spPr>
      </p:pic>
    </p:spTree>
    <p:extLst>
      <p:ext uri="{BB962C8B-B14F-4D97-AF65-F5344CB8AC3E}">
        <p14:creationId xmlns:p14="http://schemas.microsoft.com/office/powerpoint/2010/main" val="119295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415401" y="0"/>
            <a:ext cx="2876550" cy="1524000"/>
          </a:xfrm>
          <a:prstGeom prst="rect">
            <a:avLst/>
          </a:prstGeom>
          <a:noFill/>
        </p:spPr>
      </p:pic>
      <p:graphicFrame>
        <p:nvGraphicFramePr>
          <p:cNvPr id="7" name="Tablo 6"/>
          <p:cNvGraphicFramePr>
            <a:graphicFrameLocks noGrp="1"/>
          </p:cNvGraphicFramePr>
          <p:nvPr>
            <p:extLst>
              <p:ext uri="{D42A27DB-BD31-4B8C-83A1-F6EECF244321}">
                <p14:modId xmlns:p14="http://schemas.microsoft.com/office/powerpoint/2010/main" val="3069805530"/>
              </p:ext>
            </p:extLst>
          </p:nvPr>
        </p:nvGraphicFramePr>
        <p:xfrm>
          <a:off x="896167" y="1370568"/>
          <a:ext cx="9666516" cy="5050971"/>
        </p:xfrm>
        <a:graphic>
          <a:graphicData uri="http://schemas.openxmlformats.org/drawingml/2006/table">
            <a:tbl>
              <a:tblPr firstRow="1" firstCol="1" bandRow="1">
                <a:tableStyleId>{5C22544A-7EE6-4342-B048-85BDC9FD1C3A}</a:tableStyleId>
              </a:tblPr>
              <a:tblGrid>
                <a:gridCol w="4833258"/>
                <a:gridCol w="4833258"/>
              </a:tblGrid>
              <a:tr h="505097">
                <a:tc>
                  <a:txBody>
                    <a:bodyPr/>
                    <a:lstStyle/>
                    <a:p>
                      <a:pPr algn="ctr">
                        <a:spcAft>
                          <a:spcPts val="0"/>
                        </a:spcAft>
                      </a:pPr>
                      <a:r>
                        <a:rPr lang="tr-TR" sz="1800" dirty="0">
                          <a:effectLst/>
                          <a:latin typeface="Times New Roman" panose="02020603050405020304" pitchFamily="18" charset="0"/>
                          <a:cs typeface="Times New Roman" panose="02020603050405020304" pitchFamily="18" charset="0"/>
                        </a:rPr>
                        <a:t>Stratejik Amaçlar</a:t>
                      </a:r>
                      <a:endParaRPr lang="tr-TR"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800" dirty="0">
                          <a:effectLst/>
                          <a:latin typeface="Times New Roman" panose="02020603050405020304" pitchFamily="18" charset="0"/>
                          <a:cs typeface="Times New Roman" panose="02020603050405020304" pitchFamily="18" charset="0"/>
                        </a:rPr>
                        <a:t>Stratejik Hedefler</a:t>
                      </a:r>
                      <a:endParaRPr lang="tr-TR"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2020388">
                <a:tc rowSpan="2">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Enstitü vasıtasıyla bölgede yaşayan dilleri tanımak, kaybolan kültürel mirasımızı tekrar canlandırmak ve yaşatmak.</a:t>
                      </a:r>
                      <a:endParaRPr lang="tr-TR"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Yaşayan Diller Enstitüsü olarak Siirt Üniversitesinden yayılan bilimin ışığında, sahip olduğumuz dil farklılıklarına ait zenginliklerimizi koruyup geliştirmek. </a:t>
                      </a:r>
                      <a:endParaRPr lang="tr-TR"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b"/>
                </a:tc>
              </a:tr>
              <a:tr h="2525486">
                <a:tc vMerge="1">
                  <a:txBody>
                    <a:bodyPr/>
                    <a:lstStyle/>
                    <a:p>
                      <a:endParaRPr lang="tr-TR"/>
                    </a:p>
                  </a:txBody>
                  <a:tcP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Bugün dünyada önemli kültürel miraslardan biri olarak kabul edilen yerel diller konusunda yazılı bir kültür oluşturmak ve kaybolma tehlikesi ile karşı karşıya kalan dillerin kültürel devamlılığını sağlamak. </a:t>
                      </a:r>
                      <a:endParaRPr lang="tr-TR"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b"/>
                </a:tc>
              </a:tr>
            </a:tbl>
          </a:graphicData>
        </a:graphic>
      </p:graphicFrame>
      <p:sp>
        <p:nvSpPr>
          <p:cNvPr id="8" name="Rectangle 3"/>
          <p:cNvSpPr>
            <a:spLocks noChangeArrowheads="1"/>
          </p:cNvSpPr>
          <p:nvPr/>
        </p:nvSpPr>
        <p:spPr bwMode="auto">
          <a:xfrm>
            <a:off x="2429692" y="5458461"/>
            <a:ext cx="752420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tr-TR"/>
          </a:p>
        </p:txBody>
      </p:sp>
      <p:sp>
        <p:nvSpPr>
          <p:cNvPr id="3" name="Dikdörtgen 2"/>
          <p:cNvSpPr/>
          <p:nvPr/>
        </p:nvSpPr>
        <p:spPr>
          <a:xfrm>
            <a:off x="11771192" y="6421540"/>
            <a:ext cx="276038" cy="307777"/>
          </a:xfrm>
          <a:prstGeom prst="rect">
            <a:avLst/>
          </a:prstGeom>
        </p:spPr>
        <p:txBody>
          <a:bodyPr wrap="none">
            <a:spAutoFit/>
          </a:bodyPr>
          <a:lstStyle/>
          <a:p>
            <a:r>
              <a:rPr lang="tr-TR" sz="1400" dirty="0"/>
              <a:t>8</a:t>
            </a:r>
          </a:p>
        </p:txBody>
      </p:sp>
      <p:sp>
        <p:nvSpPr>
          <p:cNvPr id="4" name="Dikdörtgen 3"/>
          <p:cNvSpPr/>
          <p:nvPr/>
        </p:nvSpPr>
        <p:spPr>
          <a:xfrm>
            <a:off x="8861190" y="6421540"/>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9" name="Resim 8"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Tree>
    <p:extLst>
      <p:ext uri="{BB962C8B-B14F-4D97-AF65-F5344CB8AC3E}">
        <p14:creationId xmlns:p14="http://schemas.microsoft.com/office/powerpoint/2010/main" val="1509339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207558910"/>
              </p:ext>
            </p:extLst>
          </p:nvPr>
        </p:nvGraphicFramePr>
        <p:xfrm>
          <a:off x="551325" y="1271450"/>
          <a:ext cx="9806469" cy="5072392"/>
        </p:xfrm>
        <a:graphic>
          <a:graphicData uri="http://schemas.openxmlformats.org/drawingml/2006/table">
            <a:tbl>
              <a:tblPr firstRow="1" firstCol="1" bandRow="1">
                <a:tableStyleId>{5C22544A-7EE6-4342-B048-85BDC9FD1C3A}</a:tableStyleId>
              </a:tblPr>
              <a:tblGrid>
                <a:gridCol w="114300"/>
                <a:gridCol w="1907328"/>
                <a:gridCol w="1181657"/>
                <a:gridCol w="1351380"/>
                <a:gridCol w="2850066"/>
                <a:gridCol w="1200869"/>
                <a:gridCol w="1200869"/>
              </a:tblGrid>
              <a:tr h="931583">
                <a:tc>
                  <a:txBody>
                    <a:bodyPr/>
                    <a:lstStyle/>
                    <a:p>
                      <a:pPr algn="ctr">
                        <a:spcAft>
                          <a:spcPts val="0"/>
                        </a:spcAft>
                      </a:pPr>
                      <a:r>
                        <a:rPr lang="tr-TR" sz="12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gridSpan="6">
                  <a:txBody>
                    <a:bodyPr/>
                    <a:lstStyle/>
                    <a:p>
                      <a:pPr algn="ctr">
                        <a:spcAft>
                          <a:spcPts val="0"/>
                        </a:spcAft>
                      </a:pPr>
                      <a:r>
                        <a:rPr lang="tr-TR" sz="2000" b="1" i="1" dirty="0" smtClean="0">
                          <a:effectLst/>
                          <a:latin typeface="Times New Roman" panose="02020603050405020304" pitchFamily="18" charset="0"/>
                          <a:cs typeface="Times New Roman" panose="02020603050405020304" pitchFamily="18" charset="0"/>
                        </a:rPr>
                        <a:t>Taşınır </a:t>
                      </a:r>
                      <a:r>
                        <a:rPr lang="tr-TR" sz="2000" b="1" i="1" dirty="0">
                          <a:effectLst/>
                          <a:latin typeface="Times New Roman" panose="02020603050405020304" pitchFamily="18" charset="0"/>
                          <a:cs typeface="Times New Roman" panose="02020603050405020304" pitchFamily="18" charset="0"/>
                        </a:rPr>
                        <a:t>Malzeme Listesi</a:t>
                      </a:r>
                      <a:endParaRPr lang="tr-TR" sz="2000" b="1"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95402">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Hesap 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I</a:t>
                      </a:r>
                      <a:r>
                        <a:rPr lang="tr-TR" sz="1400" dirty="0" smtClean="0">
                          <a:effectLst/>
                          <a:latin typeface="Times New Roman" panose="02020603050405020304" pitchFamily="18" charset="0"/>
                          <a:cs typeface="Times New Roman" panose="02020603050405020304" pitchFamily="18" charset="0"/>
                        </a:rPr>
                        <a:t>. Düzey </a:t>
                      </a:r>
                      <a:r>
                        <a:rPr lang="tr-TR" sz="1400" dirty="0">
                          <a:effectLst/>
                          <a:latin typeface="Times New Roman" panose="02020603050405020304" pitchFamily="18" charset="0"/>
                          <a:cs typeface="Times New Roman" panose="02020603050405020304" pitchFamily="18" charset="0"/>
                        </a:rPr>
                        <a:t>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II. Düzey Kodu</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Dayanıklı Taşınırlar</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Ölçü Birimi</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Miktar</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636948">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02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05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Güç elektroniği ve basınçlı makineler ile</a:t>
                      </a:r>
                    </a:p>
                    <a:p>
                      <a:pPr algn="ctr">
                        <a:spcAft>
                          <a:spcPts val="0"/>
                        </a:spcAft>
                      </a:pPr>
                      <a:r>
                        <a:rPr lang="tr-TR" sz="1400" dirty="0" smtClean="0">
                          <a:effectLst/>
                          <a:latin typeface="Times New Roman" panose="02020603050405020304" pitchFamily="18" charset="0"/>
                          <a:cs typeface="Times New Roman" panose="02020603050405020304" pitchFamily="18" charset="0"/>
                        </a:rPr>
                        <a:t>Aletleri</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589051">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02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Buzdolapları</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609600">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Bilgisayar ve</a:t>
                      </a:r>
                    </a:p>
                    <a:p>
                      <a:pPr algn="ctr">
                        <a:spcAft>
                          <a:spcPts val="0"/>
                        </a:spcAft>
                      </a:pPr>
                      <a:r>
                        <a:rPr lang="tr-TR" sz="1400" dirty="0">
                          <a:effectLst/>
                          <a:latin typeface="Times New Roman" panose="02020603050405020304" pitchFamily="18" charset="0"/>
                          <a:cs typeface="Times New Roman" panose="02020603050405020304" pitchFamily="18" charset="0"/>
                        </a:rPr>
                        <a:t>Sunucular</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ea typeface="+mn-ea"/>
                          <a:cs typeface="Times New Roman" panose="02020603050405020304" pitchFamily="18" charset="0"/>
                        </a:rPr>
                        <a:t>4</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544791">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Bilgisayar çevre Birimleri</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r>
                        <a:rPr lang="tr-TR" sz="1400" dirty="0" smtClean="0">
                          <a:effectLst/>
                          <a:latin typeface="Times New Roman" panose="02020603050405020304" pitchFamily="18" charset="0"/>
                          <a:cs typeface="Times New Roman" panose="02020603050405020304" pitchFamily="18" charset="0"/>
                        </a:rPr>
                        <a:t>Adet</a:t>
                      </a:r>
                      <a:endParaRPr lang="tr-TR" sz="1400" dirty="0">
                        <a:effectLst/>
                        <a:latin typeface="Times New Roman" panose="02020603050405020304" pitchFamily="18" charset="0"/>
                        <a:cs typeface="Times New Roman" panose="02020603050405020304" pitchFamily="18" charset="0"/>
                      </a:endParaRPr>
                    </a:p>
                  </a:txBody>
                  <a:tcPr marL="44450" marR="44450" marT="0" marB="0" anchor="ctr"/>
                </a:tc>
                <a:tc>
                  <a:txBody>
                    <a:bodyPr/>
                    <a:lstStyle/>
                    <a:p>
                      <a:pPr algn="ctr"/>
                      <a:r>
                        <a:rPr lang="tr-TR" sz="1400" dirty="0" smtClean="0">
                          <a:effectLst/>
                          <a:latin typeface="Times New Roman" panose="02020603050405020304" pitchFamily="18" charset="0"/>
                          <a:cs typeface="Times New Roman" panose="02020603050405020304" pitchFamily="18" charset="0"/>
                        </a:rPr>
                        <a:t>3</a:t>
                      </a:r>
                      <a:endParaRPr lang="tr-TR" sz="1400" dirty="0">
                        <a:effectLst/>
                        <a:latin typeface="Times New Roman" panose="02020603050405020304" pitchFamily="18" charset="0"/>
                        <a:cs typeface="Times New Roman" panose="02020603050405020304" pitchFamily="18" charset="0"/>
                      </a:endParaRPr>
                    </a:p>
                  </a:txBody>
                  <a:tcPr marL="44450" marR="44450" marT="0" marB="0" anchor="ctr"/>
                </a:tc>
              </a:tr>
              <a:tr h="673345">
                <a:tc>
                  <a:txBody>
                    <a:bodyPr/>
                    <a:lstStyle/>
                    <a:p>
                      <a:pPr algn="ctr">
                        <a:spcAft>
                          <a:spcPts val="0"/>
                        </a:spcAft>
                      </a:pPr>
                      <a:r>
                        <a:rPr lang="tr-TR" sz="12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099</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Diğer </a:t>
                      </a:r>
                      <a:r>
                        <a:rPr lang="tr-TR" sz="1400" dirty="0" smtClean="0">
                          <a:effectLst/>
                          <a:latin typeface="Times New Roman" panose="02020603050405020304" pitchFamily="18" charset="0"/>
                          <a:cs typeface="Times New Roman" panose="02020603050405020304" pitchFamily="18" charset="0"/>
                        </a:rPr>
                        <a:t>Büro </a:t>
                      </a:r>
                      <a:r>
                        <a:rPr lang="tr-TR" sz="1400" dirty="0">
                          <a:effectLst/>
                          <a:latin typeface="Times New Roman" panose="02020603050405020304" pitchFamily="18" charset="0"/>
                          <a:cs typeface="Times New Roman" panose="02020603050405020304" pitchFamily="18" charset="0"/>
                        </a:rPr>
                        <a:t>makineleri ve Aletleri </a:t>
                      </a:r>
                      <a:r>
                        <a:rPr lang="tr-TR" sz="1400" dirty="0" smtClean="0">
                          <a:effectLst/>
                          <a:latin typeface="Times New Roman" panose="02020603050405020304" pitchFamily="18" charset="0"/>
                          <a:cs typeface="Times New Roman" panose="02020603050405020304" pitchFamily="18" charset="0"/>
                        </a:rPr>
                        <a:t>Grubu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Adet</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3</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588540">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Büro Mobilyaları</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smtClean="0">
                          <a:effectLst/>
                          <a:latin typeface="Times New Roman" panose="02020603050405020304" pitchFamily="18" charset="0"/>
                          <a:cs typeface="Times New Roman" panose="02020603050405020304" pitchFamily="18" charset="0"/>
                        </a:rPr>
                        <a:t>31</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bl>
          </a:graphicData>
        </a:graphic>
      </p:graphicFrame>
      <p:pic>
        <p:nvPicPr>
          <p:cNvPr id="3" name="Picture 2" descr="C:\Users\SERHAT56\Desktop\0123.png"/>
          <p:cNvPicPr>
            <a:picLocks noChangeAspect="1" noChangeArrowheads="1"/>
          </p:cNvPicPr>
          <p:nvPr/>
        </p:nvPicPr>
        <p:blipFill>
          <a:blip r:embed="rId2"/>
          <a:srcRect/>
          <a:stretch>
            <a:fillRect/>
          </a:stretch>
        </p:blipFill>
        <p:spPr bwMode="auto">
          <a:xfrm>
            <a:off x="9237073" y="0"/>
            <a:ext cx="2876550" cy="1524000"/>
          </a:xfrm>
          <a:prstGeom prst="rect">
            <a:avLst/>
          </a:prstGeom>
          <a:noFill/>
        </p:spPr>
      </p:pic>
      <p:sp>
        <p:nvSpPr>
          <p:cNvPr id="2" name="Dikdörtgen 1"/>
          <p:cNvSpPr/>
          <p:nvPr/>
        </p:nvSpPr>
        <p:spPr>
          <a:xfrm>
            <a:off x="8950053" y="6488668"/>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
        <p:nvSpPr>
          <p:cNvPr id="5" name="Dikdörtgen 4"/>
          <p:cNvSpPr/>
          <p:nvPr/>
        </p:nvSpPr>
        <p:spPr>
          <a:xfrm>
            <a:off x="11710231" y="6488668"/>
            <a:ext cx="276038" cy="307777"/>
          </a:xfrm>
          <a:prstGeom prst="rect">
            <a:avLst/>
          </a:prstGeom>
        </p:spPr>
        <p:txBody>
          <a:bodyPr wrap="none">
            <a:spAutoFit/>
          </a:bodyPr>
          <a:lstStyle/>
          <a:p>
            <a:r>
              <a:rPr lang="tr-TR" sz="1400" dirty="0" smtClean="0"/>
              <a:t>9</a:t>
            </a:r>
            <a:endParaRPr lang="tr-TR" sz="1400" dirty="0"/>
          </a:p>
        </p:txBody>
      </p:sp>
      <p:pic>
        <p:nvPicPr>
          <p:cNvPr id="6" name="Resim 5"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8997" y="108857"/>
            <a:ext cx="1534341" cy="1053736"/>
          </a:xfrm>
          <a:prstGeom prst="rect">
            <a:avLst/>
          </a:prstGeom>
          <a:noFill/>
          <a:ln>
            <a:noFill/>
          </a:ln>
        </p:spPr>
      </p:pic>
    </p:spTree>
    <p:extLst>
      <p:ext uri="{BB962C8B-B14F-4D97-AF65-F5344CB8AC3E}">
        <p14:creationId xmlns:p14="http://schemas.microsoft.com/office/powerpoint/2010/main" val="3811951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ERHAT56\Desktop\0123.png"/>
          <p:cNvPicPr>
            <a:picLocks noChangeAspect="1" noChangeArrowheads="1"/>
          </p:cNvPicPr>
          <p:nvPr/>
        </p:nvPicPr>
        <p:blipFill>
          <a:blip r:embed="rId2"/>
          <a:srcRect/>
          <a:stretch>
            <a:fillRect/>
          </a:stretch>
        </p:blipFill>
        <p:spPr bwMode="auto">
          <a:xfrm>
            <a:off x="9315450" y="87086"/>
            <a:ext cx="2876550" cy="1524000"/>
          </a:xfrm>
          <a:prstGeom prst="rect">
            <a:avLst/>
          </a:prstGeom>
          <a:noFill/>
        </p:spPr>
      </p:pic>
      <p:graphicFrame>
        <p:nvGraphicFramePr>
          <p:cNvPr id="3" name="2 Tablo"/>
          <p:cNvGraphicFramePr>
            <a:graphicFrameLocks noGrp="1"/>
          </p:cNvGraphicFramePr>
          <p:nvPr>
            <p:extLst>
              <p:ext uri="{D42A27DB-BD31-4B8C-83A1-F6EECF244321}">
                <p14:modId xmlns:p14="http://schemas.microsoft.com/office/powerpoint/2010/main" val="405011123"/>
              </p:ext>
            </p:extLst>
          </p:nvPr>
        </p:nvGraphicFramePr>
        <p:xfrm>
          <a:off x="1188008" y="1197773"/>
          <a:ext cx="8305802" cy="973679"/>
        </p:xfrm>
        <a:graphic>
          <a:graphicData uri="http://schemas.openxmlformats.org/drawingml/2006/table">
            <a:tbl>
              <a:tblPr/>
              <a:tblGrid>
                <a:gridCol w="1674572"/>
                <a:gridCol w="2579975"/>
                <a:gridCol w="2178094"/>
                <a:gridCol w="1873161"/>
              </a:tblGrid>
              <a:tr h="197086">
                <a:tc gridSpan="4">
                  <a:txBody>
                    <a:bodyPr/>
                    <a:lstStyle/>
                    <a:p>
                      <a:pPr algn="ctr" fontAlgn="b"/>
                      <a:r>
                        <a:rPr lang="tr-TR" sz="1200" b="1" i="0" u="none" strike="noStrike" dirty="0" smtClean="0">
                          <a:solidFill>
                            <a:srgbClr val="000000"/>
                          </a:solidFill>
                          <a:latin typeface="Calibri"/>
                        </a:rPr>
                        <a:t>2017</a:t>
                      </a:r>
                      <a:r>
                        <a:rPr lang="tr-TR" sz="1200" b="1" i="0" u="none" strike="noStrike" baseline="0" dirty="0" smtClean="0">
                          <a:solidFill>
                            <a:srgbClr val="000000"/>
                          </a:solidFill>
                          <a:latin typeface="Calibri"/>
                        </a:rPr>
                        <a:t> </a:t>
                      </a:r>
                      <a:r>
                        <a:rPr lang="tr-TR" sz="1200" b="1" i="0" u="none" strike="noStrike" dirty="0" smtClean="0">
                          <a:solidFill>
                            <a:srgbClr val="000000"/>
                          </a:solidFill>
                          <a:latin typeface="Calibri"/>
                        </a:rPr>
                        <a:t>YILINDA </a:t>
                      </a:r>
                      <a:r>
                        <a:rPr lang="tr-TR" sz="1200" b="1" i="0" u="none" strike="noStrike" dirty="0">
                          <a:solidFill>
                            <a:srgbClr val="000000"/>
                          </a:solidFill>
                          <a:latin typeface="Calibri"/>
                        </a:rPr>
                        <a:t>YAPILAN ALIMLAR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197086">
                <a:tc>
                  <a:txBody>
                    <a:bodyPr/>
                    <a:lstStyle/>
                    <a:p>
                      <a:pPr algn="ctr" fontAlgn="b"/>
                      <a:r>
                        <a:rPr lang="tr-TR" sz="1200" b="1" i="0" u="none" strike="noStrike" dirty="0">
                          <a:solidFill>
                            <a:srgbClr val="000000"/>
                          </a:solidFill>
                          <a:latin typeface="Calibri"/>
                        </a:rPr>
                        <a:t>  </a:t>
                      </a:r>
                      <a:r>
                        <a:rPr lang="tr-TR" sz="1200" b="1" i="0" u="none" strike="noStrike" dirty="0" smtClean="0">
                          <a:solidFill>
                            <a:srgbClr val="000000"/>
                          </a:solidFill>
                          <a:latin typeface="Calibri"/>
                        </a:rPr>
                        <a:t>FİŞ NO     TARİH</a:t>
                      </a:r>
                      <a:endParaRPr lang="tr-TR" sz="1200" b="1"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1" i="0" u="none" strike="noStrike" dirty="0" smtClean="0">
                          <a:solidFill>
                            <a:srgbClr val="000000"/>
                          </a:solidFill>
                          <a:latin typeface="Calibri"/>
                        </a:rPr>
                        <a:t>SATIN ALMA - ALINAN </a:t>
                      </a:r>
                      <a:r>
                        <a:rPr lang="tr-TR" sz="1200" b="1" i="0" u="none" strike="noStrike" dirty="0">
                          <a:solidFill>
                            <a:srgbClr val="000000"/>
                          </a:solidFill>
                          <a:latin typeface="Calibri"/>
                        </a:rPr>
                        <a:t>MALZEMELER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1" i="0" u="none" strike="noStrike" dirty="0">
                          <a:solidFill>
                            <a:srgbClr val="000000"/>
                          </a:solidFill>
                          <a:latin typeface="Calibri"/>
                        </a:rPr>
                        <a:t>ALINAN ŞEYİN FİYATI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1" i="0" u="none" strike="noStrike" dirty="0">
                          <a:solidFill>
                            <a:srgbClr val="000000"/>
                          </a:solidFill>
                          <a:latin typeface="Calibri"/>
                        </a:rPr>
                        <a:t>BİRİM ADET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300833">
                <a:tc>
                  <a:txBody>
                    <a:bodyPr/>
                    <a:lstStyle/>
                    <a:p>
                      <a:pPr algn="ctr"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endParaRPr lang="tr-TR" sz="1200" b="0" i="0" u="none" strike="noStrike" dirty="0" smtClean="0">
                        <a:solidFill>
                          <a:srgbClr val="000000"/>
                        </a:solidFill>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tr-TR" sz="12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78674">
                <a:tc>
                  <a:txBody>
                    <a:bodyPr/>
                    <a:lstStyle/>
                    <a:p>
                      <a:pPr algn="ctr"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bl>
          </a:graphicData>
        </a:graphic>
      </p:graphicFrame>
      <p:graphicFrame>
        <p:nvGraphicFramePr>
          <p:cNvPr id="5" name="3 Tablo"/>
          <p:cNvGraphicFramePr>
            <a:graphicFrameLocks noGrp="1"/>
          </p:cNvGraphicFramePr>
          <p:nvPr>
            <p:extLst>
              <p:ext uri="{D42A27DB-BD31-4B8C-83A1-F6EECF244321}">
                <p14:modId xmlns:p14="http://schemas.microsoft.com/office/powerpoint/2010/main" val="2859888005"/>
              </p:ext>
            </p:extLst>
          </p:nvPr>
        </p:nvGraphicFramePr>
        <p:xfrm>
          <a:off x="1188010" y="2548594"/>
          <a:ext cx="8305800" cy="3229890"/>
        </p:xfrm>
        <a:graphic>
          <a:graphicData uri="http://schemas.openxmlformats.org/drawingml/2006/table">
            <a:tbl>
              <a:tblPr/>
              <a:tblGrid>
                <a:gridCol w="1633567"/>
                <a:gridCol w="5338354"/>
                <a:gridCol w="1333879"/>
              </a:tblGrid>
              <a:tr h="353870">
                <a:tc gridSpan="3">
                  <a:txBody>
                    <a:bodyPr/>
                    <a:lstStyle/>
                    <a:p>
                      <a:pPr algn="ctr" fontAlgn="b"/>
                      <a:r>
                        <a:rPr lang="tr-TR" sz="1200" b="1" i="0" u="none" strike="noStrike" dirty="0" smtClean="0">
                          <a:solidFill>
                            <a:srgbClr val="000000"/>
                          </a:solidFill>
                          <a:latin typeface="Calibri"/>
                        </a:rPr>
                        <a:t>2017 </a:t>
                      </a:r>
                      <a:r>
                        <a:rPr lang="tr-TR" sz="1200" b="1" i="0" u="none" strike="noStrike" dirty="0">
                          <a:solidFill>
                            <a:srgbClr val="000000"/>
                          </a:solidFill>
                          <a:latin typeface="Calibri"/>
                        </a:rPr>
                        <a:t>YILINDA YAPLILAN DEMİRBAŞ İŞLEMLERİ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tr-TR"/>
                    </a:p>
                  </a:txBody>
                  <a:tcPr/>
                </a:tc>
                <a:tc hMerge="1">
                  <a:txBody>
                    <a:bodyPr/>
                    <a:lstStyle/>
                    <a:p>
                      <a:endParaRPr lang="tr-TR"/>
                    </a:p>
                  </a:txBody>
                  <a:tcPr/>
                </a:tc>
              </a:tr>
              <a:tr h="287602">
                <a:tc>
                  <a:txBody>
                    <a:bodyPr/>
                    <a:lstStyle/>
                    <a:p>
                      <a:pPr algn="l" fontAlgn="b"/>
                      <a:r>
                        <a:rPr lang="tr-TR" sz="1200" b="1" i="0" u="none" strike="noStrike" dirty="0" smtClean="0">
                          <a:solidFill>
                            <a:srgbClr val="000000"/>
                          </a:solidFill>
                          <a:latin typeface="Calibri"/>
                        </a:rPr>
                        <a:t>  FİŞ NO        TARİH</a:t>
                      </a:r>
                      <a:endParaRPr lang="tr-TR" sz="1200" b="1"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1" i="0" u="none" strike="noStrike" dirty="0">
                          <a:solidFill>
                            <a:srgbClr val="000000"/>
                          </a:solidFill>
                          <a:latin typeface="Calibri"/>
                        </a:rPr>
                        <a:t>DEVİR </a:t>
                      </a:r>
                      <a:r>
                        <a:rPr lang="tr-TR" sz="1200" b="1" i="0" u="none" strike="noStrike" dirty="0" smtClean="0">
                          <a:solidFill>
                            <a:srgbClr val="000000"/>
                          </a:solidFill>
                          <a:latin typeface="Calibri"/>
                        </a:rPr>
                        <a:t>ALMA - </a:t>
                      </a:r>
                      <a:r>
                        <a:rPr lang="tr-TR" sz="1200" b="1" i="0" u="none" strike="noStrike" dirty="0">
                          <a:solidFill>
                            <a:srgbClr val="000000"/>
                          </a:solidFill>
                          <a:latin typeface="Calibri"/>
                        </a:rPr>
                        <a:t>ALINAN MALZEMELER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1" i="0" u="none" strike="noStrike" dirty="0">
                          <a:solidFill>
                            <a:srgbClr val="000000"/>
                          </a:solidFill>
                          <a:latin typeface="Calibri"/>
                        </a:rPr>
                        <a:t>       FİYAT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2017/1  </a:t>
                      </a:r>
                      <a:r>
                        <a:rPr lang="tr-TR" sz="1200" b="0" i="0" u="none" strike="noStrike" baseline="0" dirty="0" smtClean="0">
                          <a:solidFill>
                            <a:srgbClr val="000000"/>
                          </a:solidFill>
                          <a:latin typeface="Calibri"/>
                        </a:rPr>
                        <a:t> </a:t>
                      </a:r>
                      <a:r>
                        <a:rPr lang="tr-TR" sz="1200" b="0" i="0" u="none" strike="noStrike" dirty="0" smtClean="0">
                          <a:solidFill>
                            <a:srgbClr val="000000"/>
                          </a:solidFill>
                          <a:latin typeface="Calibri"/>
                        </a:rPr>
                        <a:t>       28.03.2017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tr-TR" sz="1200" b="0" i="0" u="none" strike="noStrike" dirty="0" smtClean="0">
                          <a:solidFill>
                            <a:srgbClr val="000000"/>
                          </a:solidFill>
                          <a:latin typeface="+mn-lt"/>
                        </a:rPr>
                        <a:t>TÜKETİM MALZEMESİ</a:t>
                      </a:r>
                      <a:r>
                        <a:rPr lang="tr-TR" sz="1200" b="0" i="0" u="none" strike="noStrike" dirty="0" smtClean="0">
                          <a:solidFill>
                            <a:srgbClr val="000000"/>
                          </a:solidFill>
                          <a:latin typeface="Calibri"/>
                        </a:rPr>
                        <a:t>: </a:t>
                      </a:r>
                      <a:r>
                        <a:rPr lang="tr-TR" sz="1200" b="1" i="0" u="none" strike="noStrike" dirty="0" smtClean="0">
                          <a:solidFill>
                            <a:srgbClr val="000000"/>
                          </a:solidFill>
                          <a:latin typeface="Calibri"/>
                        </a:rPr>
                        <a:t>( AMBARLAR ARASI DEVİR ) </a:t>
                      </a:r>
                      <a:r>
                        <a:rPr lang="tr-TR" sz="1200" b="0" i="0" u="none" strike="noStrike" dirty="0" smtClean="0">
                          <a:solidFill>
                            <a:srgbClr val="000000"/>
                          </a:solidFill>
                          <a:latin typeface="Calibri"/>
                        </a:rPr>
                        <a:t>ENSTİTÜ AMBARINA DEVİR</a:t>
                      </a:r>
                      <a:endParaRPr lang="tr-TR" sz="1200" b="1" i="0" u="none" strike="noStrike" dirty="0" smtClean="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82,63</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2017/2</a:t>
                      </a:r>
                      <a:r>
                        <a:rPr lang="tr-TR" sz="1200" b="0" i="0" u="none" strike="noStrike" baseline="0" dirty="0" smtClean="0">
                          <a:solidFill>
                            <a:srgbClr val="000000"/>
                          </a:solidFill>
                          <a:latin typeface="Calibri"/>
                        </a:rPr>
                        <a:t>          28.03.2017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mn-lt"/>
                        </a:rPr>
                        <a:t>TÜKETİM MALZEMESİ: </a:t>
                      </a:r>
                      <a:r>
                        <a:rPr lang="tr-TR" sz="1200" b="1" i="0" u="none" strike="noStrike" dirty="0" smtClean="0">
                          <a:solidFill>
                            <a:srgbClr val="000000"/>
                          </a:solidFill>
                          <a:latin typeface="Calibri"/>
                        </a:rPr>
                        <a:t>( AMBARLAR ARASI DEVİR ALMA ) </a:t>
                      </a:r>
                      <a:r>
                        <a:rPr lang="tr-TR" sz="1200" b="0" i="0" u="none" strike="noStrike" dirty="0" smtClean="0">
                          <a:solidFill>
                            <a:srgbClr val="000000"/>
                          </a:solidFill>
                          <a:latin typeface="Calibri"/>
                        </a:rPr>
                        <a:t>ENSTİTÜ AMBARINA ALMA</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82,63</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2017/3          29.03.2017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tr-TR" sz="1200" b="0" i="0" u="none" strike="noStrike" dirty="0" smtClean="0">
                          <a:solidFill>
                            <a:srgbClr val="000000"/>
                          </a:solidFill>
                          <a:latin typeface="Calibri"/>
                        </a:rPr>
                        <a:t>TÜKETİM MALZEMESİ: </a:t>
                      </a:r>
                      <a:r>
                        <a:rPr lang="tr-TR" sz="1200" b="1" i="0" u="none" strike="noStrike" dirty="0" smtClean="0">
                          <a:solidFill>
                            <a:srgbClr val="000000"/>
                          </a:solidFill>
                          <a:latin typeface="Calibri"/>
                        </a:rPr>
                        <a:t>( ÇIKIŞI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12.707,87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2017/4          18.04.2017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a:t>
                      </a:r>
                      <a:r>
                        <a:rPr lang="tr-TR" sz="1200" b="0" i="0" u="none" strike="noStrike" baseline="0" dirty="0" smtClean="0">
                          <a:solidFill>
                            <a:srgbClr val="000000"/>
                          </a:solidFill>
                          <a:latin typeface="Calibri"/>
                        </a:rPr>
                        <a:t>BAŞ: </a:t>
                      </a:r>
                      <a:r>
                        <a:rPr lang="tr-TR" sz="1200" b="1" i="0" u="none" strike="noStrike" baseline="0" dirty="0" smtClean="0">
                          <a:solidFill>
                            <a:srgbClr val="000000"/>
                          </a:solidFill>
                          <a:latin typeface="Calibri"/>
                        </a:rPr>
                        <a:t>( DEVRETME )     </a:t>
                      </a:r>
                      <a:r>
                        <a:rPr lang="tr-TR" sz="1200" b="0" i="0" u="none" strike="noStrike" baseline="0" dirty="0" smtClean="0">
                          <a:solidFill>
                            <a:srgbClr val="000000"/>
                          </a:solidFill>
                          <a:latin typeface="Calibri"/>
                        </a:rPr>
                        <a:t>İdari Mali İşler Daire Başkanlığına</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697,80</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2017/5          17.10.2017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 </a:t>
                      </a:r>
                      <a:r>
                        <a:rPr lang="tr-TR" sz="1200" b="1" i="0" u="none" strike="noStrike" dirty="0" smtClean="0">
                          <a:solidFill>
                            <a:srgbClr val="000000"/>
                          </a:solidFill>
                          <a:latin typeface="Calibri"/>
                        </a:rPr>
                        <a:t>( DEVRETME )     </a:t>
                      </a:r>
                      <a:r>
                        <a:rPr lang="tr-TR" sz="1200" b="0" i="0" u="none" strike="noStrike" dirty="0" smtClean="0">
                          <a:solidFill>
                            <a:srgbClr val="000000"/>
                          </a:solidFill>
                          <a:latin typeface="Calibri"/>
                        </a:rPr>
                        <a:t>İdari Mali</a:t>
                      </a:r>
                      <a:r>
                        <a:rPr lang="tr-TR" sz="1200" b="0" i="0" u="none" strike="noStrike" baseline="0" dirty="0" smtClean="0">
                          <a:solidFill>
                            <a:srgbClr val="000000"/>
                          </a:solidFill>
                          <a:latin typeface="Calibri"/>
                        </a:rPr>
                        <a:t> İşler Daire Başkanlığına</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1.641,04</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2017/6          23.10.2017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 </a:t>
                      </a:r>
                      <a:r>
                        <a:rPr lang="tr-TR" sz="1200" b="1" i="0" u="none" strike="noStrike" dirty="0" smtClean="0">
                          <a:solidFill>
                            <a:srgbClr val="000000"/>
                          </a:solidFill>
                          <a:latin typeface="Calibri"/>
                        </a:rPr>
                        <a:t>( DEVRETME )     </a:t>
                      </a:r>
                      <a:r>
                        <a:rPr lang="tr-TR" sz="1200" b="0" i="0" u="none" strike="noStrike" dirty="0" smtClean="0">
                          <a:solidFill>
                            <a:srgbClr val="000000"/>
                          </a:solidFill>
                          <a:latin typeface="Calibri"/>
                        </a:rPr>
                        <a:t>Bilgi işlem Daire Başkanlığına</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2.714,00</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2017/7        24.10.2017</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 </a:t>
                      </a:r>
                      <a:r>
                        <a:rPr lang="tr-TR" sz="1200" b="1" i="0" u="none" strike="noStrike" dirty="0" smtClean="0">
                          <a:solidFill>
                            <a:srgbClr val="000000"/>
                          </a:solidFill>
                          <a:latin typeface="Calibri"/>
                        </a:rPr>
                        <a:t>( DEVRETME )     </a:t>
                      </a:r>
                      <a:r>
                        <a:rPr lang="tr-TR" sz="1200" b="0" i="0" u="none" strike="noStrike" dirty="0" smtClean="0">
                          <a:solidFill>
                            <a:srgbClr val="000000"/>
                          </a:solidFill>
                          <a:latin typeface="Calibri"/>
                        </a:rPr>
                        <a:t>Özel Kalem Rektörlük Müdürlüğüne</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2.627,86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      </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       </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bl>
          </a:graphicData>
        </a:graphic>
      </p:graphicFrame>
      <p:sp>
        <p:nvSpPr>
          <p:cNvPr id="7" name="1 Başlık"/>
          <p:cNvSpPr>
            <a:spLocks noGrp="1"/>
          </p:cNvSpPr>
          <p:nvPr>
            <p:ph type="title"/>
          </p:nvPr>
        </p:nvSpPr>
        <p:spPr>
          <a:xfrm>
            <a:off x="1188008" y="295326"/>
            <a:ext cx="8305800" cy="1143000"/>
          </a:xfrm>
        </p:spPr>
        <p:txBody>
          <a:bodyPr/>
          <a:lstStyle/>
          <a:p>
            <a:r>
              <a:rPr lang="tr-TR" b="1" dirty="0" smtClean="0"/>
              <a:t>Mali Bilgiler</a:t>
            </a:r>
            <a:endParaRPr lang="tr-TR" b="1" dirty="0"/>
          </a:p>
        </p:txBody>
      </p:sp>
      <p:sp>
        <p:nvSpPr>
          <p:cNvPr id="9" name="Dikdörtgen 8"/>
          <p:cNvSpPr/>
          <p:nvPr/>
        </p:nvSpPr>
        <p:spPr>
          <a:xfrm>
            <a:off x="11771233" y="6405546"/>
            <a:ext cx="367408" cy="307777"/>
          </a:xfrm>
          <a:prstGeom prst="rect">
            <a:avLst/>
          </a:prstGeom>
        </p:spPr>
        <p:txBody>
          <a:bodyPr wrap="none">
            <a:spAutoFit/>
          </a:bodyPr>
          <a:lstStyle/>
          <a:p>
            <a:r>
              <a:rPr lang="tr-TR" sz="1400" dirty="0" smtClean="0"/>
              <a:t>10</a:t>
            </a:r>
          </a:p>
        </p:txBody>
      </p:sp>
      <p:sp>
        <p:nvSpPr>
          <p:cNvPr id="2" name="Dikdörtgen 1"/>
          <p:cNvSpPr/>
          <p:nvPr/>
        </p:nvSpPr>
        <p:spPr>
          <a:xfrm>
            <a:off x="9011055" y="6405545"/>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8" name="Resim 7"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68037" y="0"/>
            <a:ext cx="1046660" cy="849086"/>
          </a:xfrm>
          <a:prstGeom prst="rect">
            <a:avLst/>
          </a:prstGeom>
          <a:noFill/>
          <a:ln>
            <a:noFill/>
          </a:ln>
        </p:spPr>
      </p:pic>
    </p:spTree>
    <p:extLst>
      <p:ext uri="{BB962C8B-B14F-4D97-AF65-F5344CB8AC3E}">
        <p14:creationId xmlns:p14="http://schemas.microsoft.com/office/powerpoint/2010/main" val="1803454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ERHAT56\Desktop\0123.png"/>
          <p:cNvPicPr>
            <a:picLocks noChangeAspect="1" noChangeArrowheads="1"/>
          </p:cNvPicPr>
          <p:nvPr/>
        </p:nvPicPr>
        <p:blipFill>
          <a:blip r:embed="rId2"/>
          <a:srcRect/>
          <a:stretch>
            <a:fillRect/>
          </a:stretch>
        </p:blipFill>
        <p:spPr bwMode="auto">
          <a:xfrm>
            <a:off x="9381581" y="0"/>
            <a:ext cx="2876550" cy="1524000"/>
          </a:xfrm>
          <a:prstGeom prst="rect">
            <a:avLst/>
          </a:prstGeom>
          <a:noFill/>
        </p:spPr>
      </p:pic>
      <p:sp>
        <p:nvSpPr>
          <p:cNvPr id="3" name="1 Başlık"/>
          <p:cNvSpPr>
            <a:spLocks noGrp="1"/>
          </p:cNvSpPr>
          <p:nvPr>
            <p:ph type="title"/>
          </p:nvPr>
        </p:nvSpPr>
        <p:spPr>
          <a:xfrm>
            <a:off x="1608908" y="190500"/>
            <a:ext cx="8305800" cy="1143000"/>
          </a:xfrm>
        </p:spPr>
        <p:txBody>
          <a:bodyPr/>
          <a:lstStyle/>
          <a:p>
            <a:r>
              <a:rPr lang="tr-TR" dirty="0" smtClean="0"/>
              <a:t>Mali Bilgiler</a:t>
            </a:r>
            <a:endParaRPr lang="tr-TR" dirty="0"/>
          </a:p>
        </p:txBody>
      </p:sp>
      <p:graphicFrame>
        <p:nvGraphicFramePr>
          <p:cNvPr id="6" name="2 Tablo"/>
          <p:cNvGraphicFramePr>
            <a:graphicFrameLocks noGrp="1"/>
          </p:cNvGraphicFramePr>
          <p:nvPr>
            <p:extLst>
              <p:ext uri="{D42A27DB-BD31-4B8C-83A1-F6EECF244321}">
                <p14:modId xmlns:p14="http://schemas.microsoft.com/office/powerpoint/2010/main" val="1068749134"/>
              </p:ext>
            </p:extLst>
          </p:nvPr>
        </p:nvGraphicFramePr>
        <p:xfrm>
          <a:off x="1608908" y="1180599"/>
          <a:ext cx="8135983" cy="5224946"/>
        </p:xfrm>
        <a:graphic>
          <a:graphicData uri="http://schemas.openxmlformats.org/drawingml/2006/table">
            <a:tbl>
              <a:tblPr/>
              <a:tblGrid>
                <a:gridCol w="1486109"/>
                <a:gridCol w="905805"/>
                <a:gridCol w="905805"/>
                <a:gridCol w="921137"/>
                <a:gridCol w="1104259"/>
                <a:gridCol w="879566"/>
                <a:gridCol w="792480"/>
                <a:gridCol w="1140822"/>
              </a:tblGrid>
              <a:tr h="944908">
                <a:tc>
                  <a:txBody>
                    <a:bodyPr/>
                    <a:lstStyle/>
                    <a:p>
                      <a:pPr algn="ctr">
                        <a:spcAft>
                          <a:spcPts val="0"/>
                        </a:spcAft>
                      </a:pPr>
                      <a:r>
                        <a:rPr lang="tr-TR" sz="1400" b="1" dirty="0" smtClean="0">
                          <a:solidFill>
                            <a:srgbClr val="000000"/>
                          </a:solidFill>
                          <a:latin typeface="Times New Roman" pitchFamily="18" charset="0"/>
                          <a:ea typeface="Times New Roman"/>
                          <a:cs typeface="Times New Roman" pitchFamily="18" charset="0"/>
                        </a:rPr>
                        <a:t>Bütçe</a:t>
                      </a: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smtClean="0">
                          <a:latin typeface="Times New Roman" pitchFamily="18" charset="0"/>
                          <a:ea typeface="Calibri"/>
                          <a:cs typeface="Times New Roman" pitchFamily="18" charset="0"/>
                        </a:rPr>
                        <a:t>ÖDENEK GÖNDERME</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smtClean="0">
                          <a:solidFill>
                            <a:srgbClr val="000000"/>
                          </a:solidFill>
                          <a:latin typeface="Times New Roman" pitchFamily="18" charset="0"/>
                          <a:ea typeface="Times New Roman"/>
                          <a:cs typeface="Times New Roman" pitchFamily="18" charset="0"/>
                        </a:rPr>
                        <a:t> Toplam Ödenek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Serbest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Gerçekleşme Durumu% (a*100)/b</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smtClean="0">
                          <a:solidFill>
                            <a:srgbClr val="000000"/>
                          </a:solidFill>
                          <a:latin typeface="Times New Roman" pitchFamily="18" charset="0"/>
                          <a:ea typeface="Times New Roman"/>
                          <a:cs typeface="Times New Roman" pitchFamily="18" charset="0"/>
                        </a:rPr>
                        <a:t>Harcama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Kalan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Açıklama</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31950">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01.1</a:t>
                      </a:r>
                      <a:r>
                        <a:rPr lang="tr-TR" sz="1400" b="1" baseline="0" dirty="0" smtClean="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Personel </a:t>
                      </a:r>
                      <a:r>
                        <a:rPr lang="tr-TR" sz="1400" b="1" dirty="0">
                          <a:solidFill>
                            <a:srgbClr val="000000"/>
                          </a:solidFill>
                          <a:latin typeface="Times New Roman" pitchFamily="18" charset="0"/>
                          <a:ea typeface="Times New Roman"/>
                          <a:cs typeface="Times New Roman" pitchFamily="18" charset="0"/>
                        </a:rPr>
                        <a:t>Giderleri</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170.000,00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97.184,00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97.184,00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97.183,08</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0,92</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 Tenkis</a:t>
                      </a:r>
                      <a:r>
                        <a:rPr lang="tr-TR" sz="1400" b="1" baseline="0" dirty="0" smtClean="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72.816,00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77112">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02.1 </a:t>
                      </a:r>
                      <a:r>
                        <a:rPr lang="tr-TR" sz="1400" b="1" dirty="0">
                          <a:solidFill>
                            <a:srgbClr val="000000"/>
                          </a:solidFill>
                          <a:latin typeface="Times New Roman" pitchFamily="18" charset="0"/>
                          <a:ea typeface="Times New Roman"/>
                          <a:cs typeface="Times New Roman" pitchFamily="18" charset="0"/>
                        </a:rPr>
                        <a:t>Sos. </a:t>
                      </a:r>
                      <a:r>
                        <a:rPr lang="tr-TR" sz="1400" b="1" dirty="0" err="1">
                          <a:solidFill>
                            <a:srgbClr val="000000"/>
                          </a:solidFill>
                          <a:latin typeface="Times New Roman" pitchFamily="18" charset="0"/>
                          <a:ea typeface="Times New Roman"/>
                          <a:cs typeface="Times New Roman" pitchFamily="18" charset="0"/>
                        </a:rPr>
                        <a:t>Güv</a:t>
                      </a:r>
                      <a:r>
                        <a:rPr lang="tr-TR" sz="1400" b="1" dirty="0">
                          <a:solidFill>
                            <a:srgbClr val="000000"/>
                          </a:solidFill>
                          <a:latin typeface="Times New Roman" pitchFamily="18" charset="0"/>
                          <a:ea typeface="Times New Roman"/>
                          <a:cs typeface="Times New Roman" pitchFamily="18" charset="0"/>
                        </a:rPr>
                        <a:t>. Kur. D. Prim. Giderleri</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15.600,00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solidFill>
                            <a:srgbClr val="000000"/>
                          </a:solidFill>
                          <a:latin typeface="Times New Roman" pitchFamily="18" charset="0"/>
                          <a:ea typeface="Calibri"/>
                          <a:cs typeface="Times New Roman" pitchFamily="18" charset="0"/>
                        </a:rPr>
                        <a:t>15.600,00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15.600,00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15.205,67</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0,33</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  Tenkis</a:t>
                      </a:r>
                      <a:r>
                        <a:rPr lang="tr-TR" sz="1400" b="1" baseline="0" dirty="0" smtClean="0">
                          <a:solidFill>
                            <a:srgbClr val="000000"/>
                          </a:solidFill>
                          <a:latin typeface="Times New Roman" pitchFamily="18" charset="0"/>
                          <a:ea typeface="Times New Roman"/>
                          <a:cs typeface="Times New Roman" pitchFamily="18" charset="0"/>
                        </a:rPr>
                        <a:t>         – 394,00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77112">
                <a:tc>
                  <a:txBody>
                    <a:bodyPr/>
                    <a:lstStyle/>
                    <a:p>
                      <a:pPr>
                        <a:spcAft>
                          <a:spcPts val="0"/>
                        </a:spcAft>
                      </a:pPr>
                      <a:r>
                        <a:rPr lang="tr-TR" sz="1400" b="1" dirty="0" smtClean="0">
                          <a:latin typeface="Times New Roman" pitchFamily="18" charset="0"/>
                          <a:ea typeface="Calibri"/>
                          <a:cs typeface="Times New Roman" pitchFamily="18" charset="0"/>
                        </a:rPr>
                        <a:t>03.2 Tüketim</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1.400,00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1.400,00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1.400,00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1.400,00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endParaRPr lang="tr-TR" sz="140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77112">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03.3 Yolluk</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endParaRPr lang="tr-TR" sz="140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451408">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03.5 Hizmet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900,00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900,00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900,00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solidFill>
                            <a:srgbClr val="000000"/>
                          </a:solidFill>
                          <a:latin typeface="Times New Roman" pitchFamily="18" charset="0"/>
                          <a:ea typeface="Calibri"/>
                          <a:cs typeface="Times New Roman" pitchFamily="18" charset="0"/>
                        </a:rPr>
                        <a:t>900,00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31950">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03.7</a:t>
                      </a:r>
                      <a:r>
                        <a:rPr lang="tr-TR" sz="1400" b="1" baseline="0" dirty="0" smtClean="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Demir Başlar</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2.000,00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2.0000,00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2.000,00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solidFill>
                            <a:srgbClr val="000000"/>
                          </a:solidFill>
                          <a:latin typeface="Times New Roman" pitchFamily="18" charset="0"/>
                          <a:ea typeface="Calibri"/>
                          <a:cs typeface="Times New Roman" pitchFamily="18" charset="0"/>
                        </a:rPr>
                        <a:t>2.000,00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533394">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TOPLAM</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190.900,00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130.684,00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130.684,00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112.388,75</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5.301,25</a:t>
                      </a: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73.210,00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bl>
          </a:graphicData>
        </a:graphic>
      </p:graphicFrame>
      <p:sp>
        <p:nvSpPr>
          <p:cNvPr id="8" name="Dikdörtgen 7"/>
          <p:cNvSpPr/>
          <p:nvPr/>
        </p:nvSpPr>
        <p:spPr>
          <a:xfrm>
            <a:off x="11633214" y="6405546"/>
            <a:ext cx="367408" cy="307777"/>
          </a:xfrm>
          <a:prstGeom prst="rect">
            <a:avLst/>
          </a:prstGeom>
        </p:spPr>
        <p:txBody>
          <a:bodyPr wrap="none">
            <a:spAutoFit/>
          </a:bodyPr>
          <a:lstStyle/>
          <a:p>
            <a:r>
              <a:rPr lang="tr-TR" sz="1400" dirty="0" smtClean="0"/>
              <a:t>11</a:t>
            </a:r>
            <a:endParaRPr lang="tr-TR" sz="1400" dirty="0"/>
          </a:p>
        </p:txBody>
      </p:sp>
      <p:sp>
        <p:nvSpPr>
          <p:cNvPr id="2" name="Dikdörtgen 1"/>
          <p:cNvSpPr/>
          <p:nvPr/>
        </p:nvSpPr>
        <p:spPr>
          <a:xfrm>
            <a:off x="8765397" y="6405545"/>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7" name="Resim 6"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0" y="47871"/>
            <a:ext cx="1608908" cy="1040700"/>
          </a:xfrm>
          <a:prstGeom prst="rect">
            <a:avLst/>
          </a:prstGeom>
          <a:noFill/>
          <a:ln>
            <a:noFill/>
          </a:ln>
        </p:spPr>
      </p:pic>
    </p:spTree>
    <p:extLst>
      <p:ext uri="{BB962C8B-B14F-4D97-AF65-F5344CB8AC3E}">
        <p14:creationId xmlns:p14="http://schemas.microsoft.com/office/powerpoint/2010/main" val="35065571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241230" y="56057"/>
            <a:ext cx="2876550" cy="1524000"/>
          </a:xfrm>
          <a:prstGeom prst="rect">
            <a:avLst/>
          </a:prstGeom>
          <a:noFill/>
        </p:spPr>
      </p:pic>
      <p:sp>
        <p:nvSpPr>
          <p:cNvPr id="3" name="Metin kutusu 2"/>
          <p:cNvSpPr txBox="1"/>
          <p:nvPr/>
        </p:nvSpPr>
        <p:spPr>
          <a:xfrm>
            <a:off x="1672046" y="2371306"/>
            <a:ext cx="8133806" cy="1754326"/>
          </a:xfrm>
          <a:prstGeom prst="rect">
            <a:avLst/>
          </a:prstGeom>
          <a:noFill/>
        </p:spPr>
        <p:txBody>
          <a:bodyPr wrap="square" rtlCol="0">
            <a:spAutoFit/>
          </a:bodyPr>
          <a:lstStyle/>
          <a:p>
            <a:r>
              <a:rPr lang="tr-TR" dirty="0"/>
              <a:t>Enstitümüze henüz yeterli sayıda öğretim elemanı temini gerçekleştirilememiştir. Ayrıca öğretim elemanı yetersizliğinden henüz öğrenci alımı yapılmamıştır. Enstitümüzde öğretim elemanının azlığına rağmen alanında “Uluslararası Siirt Arapçası </a:t>
            </a:r>
            <a:r>
              <a:rPr lang="tr-TR" dirty="0" err="1"/>
              <a:t>Çalıştayı</a:t>
            </a:r>
            <a:r>
              <a:rPr lang="tr-TR" dirty="0"/>
              <a:t>” düzenlenmiştir. Enstitümüze yeterli sayıda öğretim elemanı tahsisi yapıldıktan sonra Enstitü bünyesinde “Yüksek Lisans” ve “Doktora” programlarının açılması için ivedi bir şekilde gerekli çalışmalar yapılacaktır. </a:t>
            </a:r>
            <a:endParaRPr lang="tr-TR" b="1" i="1" dirty="0"/>
          </a:p>
        </p:txBody>
      </p:sp>
      <p:sp>
        <p:nvSpPr>
          <p:cNvPr id="4" name="Metin kutusu 3"/>
          <p:cNvSpPr txBox="1"/>
          <p:nvPr/>
        </p:nvSpPr>
        <p:spPr>
          <a:xfrm>
            <a:off x="1672046" y="1636712"/>
            <a:ext cx="7236822" cy="369332"/>
          </a:xfrm>
          <a:prstGeom prst="rect">
            <a:avLst/>
          </a:prstGeom>
          <a:noFill/>
        </p:spPr>
        <p:txBody>
          <a:bodyPr wrap="square" rtlCol="0">
            <a:spAutoFit/>
          </a:bodyPr>
          <a:lstStyle/>
          <a:p>
            <a:r>
              <a:rPr lang="tr-TR" b="1" i="1" u="sng" dirty="0" smtClean="0">
                <a:latin typeface="Times New Roman" panose="02020603050405020304" pitchFamily="18" charset="0"/>
                <a:cs typeface="Times New Roman" panose="02020603050405020304" pitchFamily="18" charset="0"/>
              </a:rPr>
              <a:t>Sonuç olarak</a:t>
            </a:r>
            <a:endParaRPr lang="tr-TR" b="1" i="1" u="sng" dirty="0">
              <a:latin typeface="Times New Roman" panose="02020603050405020304" pitchFamily="18" charset="0"/>
              <a:cs typeface="Times New Roman" panose="02020603050405020304" pitchFamily="18" charset="0"/>
            </a:endParaRPr>
          </a:p>
        </p:txBody>
      </p:sp>
      <p:sp>
        <p:nvSpPr>
          <p:cNvPr id="5" name="Dikdörtgen 4"/>
          <p:cNvSpPr/>
          <p:nvPr/>
        </p:nvSpPr>
        <p:spPr>
          <a:xfrm>
            <a:off x="11633214" y="6405546"/>
            <a:ext cx="367408" cy="307777"/>
          </a:xfrm>
          <a:prstGeom prst="rect">
            <a:avLst/>
          </a:prstGeom>
        </p:spPr>
        <p:txBody>
          <a:bodyPr wrap="none">
            <a:spAutoFit/>
          </a:bodyPr>
          <a:lstStyle/>
          <a:p>
            <a:r>
              <a:rPr lang="tr-TR" sz="1400" dirty="0" smtClean="0"/>
              <a:t>12</a:t>
            </a:r>
            <a:endParaRPr lang="tr-TR" sz="1400" dirty="0"/>
          </a:p>
        </p:txBody>
      </p:sp>
      <p:sp>
        <p:nvSpPr>
          <p:cNvPr id="6" name="Dikdörtgen 5"/>
          <p:cNvSpPr/>
          <p:nvPr/>
        </p:nvSpPr>
        <p:spPr>
          <a:xfrm>
            <a:off x="8789714" y="6405546"/>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7" name="Resim 6"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Tree>
    <p:extLst>
      <p:ext uri="{BB962C8B-B14F-4D97-AF65-F5344CB8AC3E}">
        <p14:creationId xmlns:p14="http://schemas.microsoft.com/office/powerpoint/2010/main" val="3906942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ERHAT56\Desktop\0123.png"/>
          <p:cNvPicPr>
            <a:picLocks noChangeAspect="1" noChangeArrowheads="1"/>
          </p:cNvPicPr>
          <p:nvPr/>
        </p:nvPicPr>
        <p:blipFill>
          <a:blip r:embed="rId2"/>
          <a:srcRect/>
          <a:stretch>
            <a:fillRect/>
          </a:stretch>
        </p:blipFill>
        <p:spPr bwMode="auto">
          <a:xfrm>
            <a:off x="9398998" y="0"/>
            <a:ext cx="2876550" cy="1524000"/>
          </a:xfrm>
          <a:prstGeom prst="rect">
            <a:avLst/>
          </a:prstGeom>
          <a:noFill/>
        </p:spPr>
      </p:pic>
      <p:sp>
        <p:nvSpPr>
          <p:cNvPr id="3" name="2 Alt Başlık"/>
          <p:cNvSpPr txBox="1">
            <a:spLocks/>
          </p:cNvSpPr>
          <p:nvPr/>
        </p:nvSpPr>
        <p:spPr>
          <a:xfrm>
            <a:off x="2168956" y="3737339"/>
            <a:ext cx="6400800" cy="15716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Char char="ü"/>
            </a:pPr>
            <a:r>
              <a:rPr lang="tr-TR" altLang="tr-TR" sz="4400" b="1" i="1" dirty="0" smtClean="0">
                <a:latin typeface="Times New Roman" panose="02020603050405020304" pitchFamily="18" charset="0"/>
                <a:cs typeface="Times New Roman" panose="02020603050405020304" pitchFamily="18" charset="0"/>
              </a:rPr>
              <a:t>TEŞEKKÜRLER</a:t>
            </a:r>
          </a:p>
        </p:txBody>
      </p:sp>
      <p:sp>
        <p:nvSpPr>
          <p:cNvPr id="6" name="WordArt 5"/>
          <p:cNvSpPr>
            <a:spLocks noChangeArrowheads="1" noChangeShapeType="1" noTextEdit="1"/>
          </p:cNvSpPr>
          <p:nvPr/>
        </p:nvSpPr>
        <p:spPr bwMode="auto">
          <a:xfrm>
            <a:off x="1476375" y="549275"/>
            <a:ext cx="6624638" cy="358775"/>
          </a:xfrm>
          <a:prstGeom prst="rect">
            <a:avLst/>
          </a:prstGeom>
        </p:spPr>
        <p:txBody>
          <a:bodyPr wrap="none" fromWordArt="1">
            <a:prstTxWarp prst="textPlain">
              <a:avLst>
                <a:gd name="adj" fmla="val 50000"/>
              </a:avLst>
            </a:prstTxWarp>
          </a:bodyPr>
          <a:lstStyle/>
          <a:p>
            <a:pPr marL="457200" indent="-457200" algn="ctr">
              <a:buFont typeface="+mj-lt"/>
              <a:buAutoNum type="arabicPeriod"/>
            </a:pPr>
            <a:endParaRPr lang="tr-TR" sz="2400" kern="10">
              <a:ln w="9525">
                <a:solidFill>
                  <a:srgbClr val="000000"/>
                </a:solidFill>
                <a:round/>
                <a:headEnd/>
                <a:tailEnd/>
              </a:ln>
              <a:solidFill>
                <a:srgbClr val="000000"/>
              </a:solidFill>
              <a:effectLst>
                <a:outerShdw dist="107763" dir="2700000" algn="ctr" rotWithShape="0">
                  <a:srgbClr val="868686">
                    <a:alpha val="50000"/>
                  </a:srgbClr>
                </a:outerShdw>
              </a:effectLst>
              <a:latin typeface="Arial"/>
              <a:cs typeface="Arial"/>
            </a:endParaRPr>
          </a:p>
        </p:txBody>
      </p:sp>
      <p:pic>
        <p:nvPicPr>
          <p:cNvPr id="7" name="Picture 2" descr="C:\Users\SERHAT56\Desktop\0123.png"/>
          <p:cNvPicPr>
            <a:picLocks noChangeAspect="1" noChangeArrowheads="1"/>
          </p:cNvPicPr>
          <p:nvPr/>
        </p:nvPicPr>
        <p:blipFill>
          <a:blip r:embed="rId2"/>
          <a:srcRect/>
          <a:stretch>
            <a:fillRect/>
          </a:stretch>
        </p:blipFill>
        <p:spPr bwMode="auto">
          <a:xfrm>
            <a:off x="1159038" y="1523999"/>
            <a:ext cx="6386457" cy="2090057"/>
          </a:xfrm>
          <a:prstGeom prst="rect">
            <a:avLst/>
          </a:prstGeom>
          <a:noFill/>
        </p:spPr>
      </p:pic>
      <p:sp>
        <p:nvSpPr>
          <p:cNvPr id="8" name="Dikdörtgen 1"/>
          <p:cNvSpPr/>
          <p:nvPr/>
        </p:nvSpPr>
        <p:spPr>
          <a:xfrm>
            <a:off x="8757544" y="6236631"/>
            <a:ext cx="2760178" cy="307777"/>
          </a:xfrm>
          <a:prstGeom prst="rect">
            <a:avLst/>
          </a:prstGeom>
        </p:spPr>
        <p:txBody>
          <a:bodyPr wrap="none">
            <a:spAutoFit/>
          </a:bodyPr>
          <a:lstStyle/>
          <a:p>
            <a:pPr algn="ctr">
              <a:defRPr/>
            </a:pPr>
            <a:r>
              <a:rPr lang="tr-TR" altLang="tr-TR" sz="1400" dirty="0" smtClean="0">
                <a:solidFill>
                  <a:schemeClr val="bg2">
                    <a:lumMod val="50000"/>
                  </a:schemeClr>
                </a:solidFill>
              </a:rPr>
              <a:t>Yaşayan Diller Enstitüsü Müdürlüğü</a:t>
            </a:r>
            <a:endParaRPr lang="tr-TR" altLang="tr-TR" sz="1400" dirty="0">
              <a:solidFill>
                <a:schemeClr val="bg2">
                  <a:lumMod val="50000"/>
                </a:schemeClr>
              </a:solidFill>
            </a:endParaRPr>
          </a:p>
        </p:txBody>
      </p:sp>
      <p:sp>
        <p:nvSpPr>
          <p:cNvPr id="9" name="Dikdörtgen 8"/>
          <p:cNvSpPr/>
          <p:nvPr/>
        </p:nvSpPr>
        <p:spPr>
          <a:xfrm>
            <a:off x="11607089" y="6236631"/>
            <a:ext cx="367408" cy="307777"/>
          </a:xfrm>
          <a:prstGeom prst="rect">
            <a:avLst/>
          </a:prstGeom>
        </p:spPr>
        <p:txBody>
          <a:bodyPr wrap="none">
            <a:spAutoFit/>
          </a:bodyPr>
          <a:lstStyle/>
          <a:p>
            <a:r>
              <a:rPr lang="tr-TR" sz="1400" dirty="0" smtClean="0"/>
              <a:t>13</a:t>
            </a:r>
            <a:endParaRPr lang="tr-TR" sz="1400" dirty="0"/>
          </a:p>
        </p:txBody>
      </p:sp>
      <p:pic>
        <p:nvPicPr>
          <p:cNvPr id="10" name="Resim 9"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120288" y="112711"/>
            <a:ext cx="1551758" cy="1158739"/>
          </a:xfrm>
          <a:prstGeom prst="rect">
            <a:avLst/>
          </a:prstGeom>
          <a:noFill/>
          <a:ln>
            <a:noFill/>
          </a:ln>
        </p:spPr>
      </p:pic>
    </p:spTree>
    <p:extLst>
      <p:ext uri="{BB962C8B-B14F-4D97-AF65-F5344CB8AC3E}">
        <p14:creationId xmlns:p14="http://schemas.microsoft.com/office/powerpoint/2010/main" val="3844153630"/>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643</TotalTime>
  <Words>819</Words>
  <Application>Microsoft Office PowerPoint</Application>
  <PresentationFormat>Geniş ekran</PresentationFormat>
  <Paragraphs>246</Paragraphs>
  <Slides>13</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13</vt:i4>
      </vt:variant>
    </vt:vector>
  </HeadingPairs>
  <TitlesOfParts>
    <vt:vector size="19" baseType="lpstr">
      <vt:lpstr>Arial</vt:lpstr>
      <vt:lpstr>Calibri</vt:lpstr>
      <vt:lpstr>Calibri Light</vt:lpstr>
      <vt:lpstr>Times New Roman</vt:lpstr>
      <vt:lpstr>Wingdings</vt:lpstr>
      <vt:lpstr>Office Teması</vt:lpstr>
      <vt:lpstr>T.C. SİİRT ÜNİVERSİTESİ REKTÖRLÜĞÜ   YAŞAYAN DİLLER ENSTİTÜSÜ MÜDÜRLÜĞÜ   2017 YILI İDARİ  FAALİYET RAPORU</vt:lpstr>
      <vt:lpstr>PowerPoint Sunusu</vt:lpstr>
      <vt:lpstr> Enstitü Yönetim  </vt:lpstr>
      <vt:lpstr>PowerPoint Sunusu</vt:lpstr>
      <vt:lpstr>PowerPoint Sunusu</vt:lpstr>
      <vt:lpstr>PowerPoint Sunusu</vt:lpstr>
      <vt:lpstr>PowerPoint Sunusu</vt:lpstr>
      <vt:lpstr>PowerPoint Sunusu</vt:lpstr>
      <vt:lpstr>PowerPoint Sunusu</vt:lpstr>
      <vt:lpstr>Mali Bilgiler</vt:lpstr>
      <vt:lpstr>Mali Bilgiler</vt:lpstr>
      <vt:lpstr>PowerPoint Sunusu</vt:lpstr>
      <vt:lpstr>PowerPoint Sunusu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REKTÖRLÜĞÜ YAŞAYAN DİLLER ENSTİTÜSÜ 2017 YILI İDARİ  FAALİYET RAPORU</dc:title>
  <dc:creator>cintay</dc:creator>
  <cp:lastModifiedBy>cintay</cp:lastModifiedBy>
  <cp:revision>107</cp:revision>
  <cp:lastPrinted>2018-01-23T08:24:52Z</cp:lastPrinted>
  <dcterms:created xsi:type="dcterms:W3CDTF">2017-04-11T07:24:08Z</dcterms:created>
  <dcterms:modified xsi:type="dcterms:W3CDTF">2018-02-28T07:51:30Z</dcterms:modified>
</cp:coreProperties>
</file>